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9" r:id="rId3"/>
    <p:sldId id="277" r:id="rId4"/>
    <p:sldId id="583" r:id="rId5"/>
    <p:sldId id="534" r:id="rId6"/>
    <p:sldId id="584" r:id="rId7"/>
    <p:sldId id="541" r:id="rId8"/>
    <p:sldId id="542" r:id="rId9"/>
    <p:sldId id="587" r:id="rId10"/>
    <p:sldId id="332" r:id="rId11"/>
    <p:sldId id="331" r:id="rId12"/>
    <p:sldId id="543" r:id="rId13"/>
    <p:sldId id="544" r:id="rId14"/>
    <p:sldId id="577" r:id="rId15"/>
    <p:sldId id="585" r:id="rId16"/>
    <p:sldId id="586" r:id="rId17"/>
    <p:sldId id="578" r:id="rId18"/>
    <p:sldId id="573" r:id="rId19"/>
    <p:sldId id="545" r:id="rId20"/>
    <p:sldId id="548" r:id="rId21"/>
    <p:sldId id="580" r:id="rId22"/>
    <p:sldId id="581" r:id="rId23"/>
    <p:sldId id="582" r:id="rId24"/>
    <p:sldId id="588" r:id="rId25"/>
    <p:sldId id="550" r:id="rId26"/>
    <p:sldId id="551" r:id="rId27"/>
    <p:sldId id="552" r:id="rId28"/>
    <p:sldId id="553" r:id="rId29"/>
    <p:sldId id="554" r:id="rId30"/>
    <p:sldId id="555" r:id="rId31"/>
    <p:sldId id="556" r:id="rId32"/>
    <p:sldId id="306" r:id="rId33"/>
    <p:sldId id="557" r:id="rId34"/>
    <p:sldId id="590" r:id="rId35"/>
    <p:sldId id="591" r:id="rId36"/>
    <p:sldId id="592" r:id="rId37"/>
    <p:sldId id="558" r:id="rId38"/>
    <p:sldId id="589" r:id="rId39"/>
    <p:sldId id="559" r:id="rId40"/>
    <p:sldId id="560" r:id="rId41"/>
    <p:sldId id="561" r:id="rId42"/>
    <p:sldId id="564" r:id="rId43"/>
    <p:sldId id="565" r:id="rId44"/>
    <p:sldId id="59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708"/>
  </p:normalViewPr>
  <p:slideViewPr>
    <p:cSldViewPr snapToGrid="0" snapToObjects="1">
      <p:cViewPr varScale="1">
        <p:scale>
          <a:sx n="88" d="100"/>
          <a:sy n="88" d="100"/>
        </p:scale>
        <p:origin x="16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2/13/19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E101E374-3866-B740-BC2B-86676D61B1C0}" type="slidenum">
              <a:rPr lang="en-US" sz="1200"/>
              <a:pPr/>
              <a:t>8</a:t>
            </a:fld>
            <a:endParaRPr lang="en-US" sz="120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Figure 11-11 Opposite polarity of DNA synthesis along the two strands, necessary because the two strands of DNA run antiparallel to one another and DNA polymerase III synthesizes only in one direction ( to ). On the lagging strand, synthesis must be discontinuous, resulting in the production of Okazaki fragments. On the leading strand, synthesis is continuous. RNA primers are used to initiate synthesis on both strands.</a:t>
            </a:r>
            <a:endParaRPr lang="it-IT">
              <a:latin typeface="Calibri" charset="0"/>
              <a:ea typeface="MS PGothic" charset="0"/>
            </a:endParaRPr>
          </a:p>
        </p:txBody>
      </p:sp>
    </p:spTree>
    <p:extLst>
      <p:ext uri="{BB962C8B-B14F-4D97-AF65-F5344CB8AC3E}">
        <p14:creationId xmlns:p14="http://schemas.microsoft.com/office/powerpoint/2010/main" val="4632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079">
            <a:extLst>
              <a:ext uri="{FF2B5EF4-FFF2-40B4-BE49-F238E27FC236}">
                <a16:creationId xmlns:a16="http://schemas.microsoft.com/office/drawing/2014/main" id="{B67674D1-2D84-074B-B888-53A3851E7FF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600D46-5802-8A48-93BB-090A34965C61}" type="slidenum">
              <a:rPr lang="en-US" altLang="en-US" sz="1200"/>
              <a:pPr/>
              <a:t>10</a:t>
            </a:fld>
            <a:endParaRPr lang="en-US" altLang="en-US" sz="1200"/>
          </a:p>
        </p:txBody>
      </p:sp>
      <p:sp>
        <p:nvSpPr>
          <p:cNvPr id="56322" name="Rectangle 1026">
            <a:extLst>
              <a:ext uri="{FF2B5EF4-FFF2-40B4-BE49-F238E27FC236}">
                <a16:creationId xmlns:a16="http://schemas.microsoft.com/office/drawing/2014/main" id="{C93B1005-88F9-EE40-AA38-2C42E5E60E66}"/>
              </a:ext>
            </a:extLst>
          </p:cNvPr>
          <p:cNvSpPr>
            <a:spLocks noChangeArrowheads="1" noTextEdit="1"/>
          </p:cNvSpPr>
          <p:nvPr>
            <p:ph type="sldImg"/>
          </p:nvPr>
        </p:nvSpPr>
        <p:spPr>
          <a:ln/>
        </p:spPr>
      </p:sp>
      <p:sp>
        <p:nvSpPr>
          <p:cNvPr id="56323" name="Rectangle 1027">
            <a:extLst>
              <a:ext uri="{FF2B5EF4-FFF2-40B4-BE49-F238E27FC236}">
                <a16:creationId xmlns:a16="http://schemas.microsoft.com/office/drawing/2014/main" id="{B9AABB03-2009-4F41-B815-B195F685B0B4}"/>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98807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079">
            <a:extLst>
              <a:ext uri="{FF2B5EF4-FFF2-40B4-BE49-F238E27FC236}">
                <a16:creationId xmlns:a16="http://schemas.microsoft.com/office/drawing/2014/main" id="{6C6FE7C5-9628-854F-82DE-5FB6C14CF7E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F22301-B2B1-D74B-B173-DD77D1BF39DA}" type="slidenum">
              <a:rPr lang="en-US" altLang="en-US" sz="1200"/>
              <a:pPr/>
              <a:t>11</a:t>
            </a:fld>
            <a:endParaRPr lang="en-US" altLang="en-US" sz="1200"/>
          </a:p>
        </p:txBody>
      </p:sp>
      <p:sp>
        <p:nvSpPr>
          <p:cNvPr id="58370" name="Rectangle 1026">
            <a:extLst>
              <a:ext uri="{FF2B5EF4-FFF2-40B4-BE49-F238E27FC236}">
                <a16:creationId xmlns:a16="http://schemas.microsoft.com/office/drawing/2014/main" id="{A5F10E53-E3C5-9849-99C2-6360627DCACC}"/>
              </a:ext>
            </a:extLst>
          </p:cNvPr>
          <p:cNvSpPr>
            <a:spLocks noChangeArrowheads="1" noTextEdit="1"/>
          </p:cNvSpPr>
          <p:nvPr>
            <p:ph type="sldImg"/>
          </p:nvPr>
        </p:nvSpPr>
        <p:spPr>
          <a:ln/>
        </p:spPr>
      </p:sp>
      <p:sp>
        <p:nvSpPr>
          <p:cNvPr id="58371" name="Rectangle 1027">
            <a:extLst>
              <a:ext uri="{FF2B5EF4-FFF2-40B4-BE49-F238E27FC236}">
                <a16:creationId xmlns:a16="http://schemas.microsoft.com/office/drawing/2014/main" id="{1CCC670C-75D0-8C41-A38B-E3D417603DDA}"/>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1928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xfrm>
            <a:off x="1526117" y="514350"/>
            <a:ext cx="6096000" cy="25717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6" name="Rectangle 3"/>
          <p:cNvSpPr>
            <a:spLocks noGrp="1"/>
          </p:cNvSpPr>
          <p:nvPr>
            <p:ph type="body" idx="1"/>
          </p:nvPr>
        </p:nvSpPr>
        <p:spPr bwMode="auto">
          <a:xfrm>
            <a:off x="1219200" y="3257550"/>
            <a:ext cx="6705600" cy="30861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11-16 </a:t>
            </a:r>
            <a:r>
              <a:rPr lang="en-US">
                <a:latin typeface="Calibri" charset="0"/>
                <a:ea typeface="MS PGothic" charset="0"/>
              </a:rPr>
              <a:t>Diagram illustrating the difficulty encountered during the replication of the ends of linear chromosomes. A gap (- -b- -) is left following synthesis on the lagging strand.</a:t>
            </a:r>
            <a:endParaRPr lang="it-IT">
              <a:latin typeface="Calibri" charset="0"/>
              <a:ea typeface="MS PGothic" charset="0"/>
            </a:endParaRPr>
          </a:p>
        </p:txBody>
      </p:sp>
    </p:spTree>
    <p:extLst>
      <p:ext uri="{BB962C8B-B14F-4D97-AF65-F5344CB8AC3E}">
        <p14:creationId xmlns:p14="http://schemas.microsoft.com/office/powerpoint/2010/main" val="222644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xfrm>
            <a:off x="1526117" y="514350"/>
            <a:ext cx="6096000" cy="25717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Rectangle 3"/>
          <p:cNvSpPr>
            <a:spLocks noGrp="1"/>
          </p:cNvSpPr>
          <p:nvPr>
            <p:ph type="body" idx="1"/>
          </p:nvPr>
        </p:nvSpPr>
        <p:spPr bwMode="auto">
          <a:xfrm>
            <a:off x="1219200" y="3257550"/>
            <a:ext cx="6705600" cy="30861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11-16 </a:t>
            </a:r>
            <a:r>
              <a:rPr lang="en-US">
                <a:latin typeface="Calibri" charset="0"/>
                <a:ea typeface="MS PGothic" charset="0"/>
              </a:rPr>
              <a:t>Diagram illustrating the difficulty encountered during the replication of the ends of linear chromosomes. A gap (- -b- -) is left following synthesis on the lagging strand.</a:t>
            </a:r>
            <a:endParaRPr lang="it-IT">
              <a:latin typeface="Calibri" charset="0"/>
              <a:ea typeface="MS PGothic" charset="0"/>
            </a:endParaRPr>
          </a:p>
        </p:txBody>
      </p:sp>
    </p:spTree>
    <p:extLst>
      <p:ext uri="{BB962C8B-B14F-4D97-AF65-F5344CB8AC3E}">
        <p14:creationId xmlns:p14="http://schemas.microsoft.com/office/powerpoint/2010/main" val="250959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cs typeface="Arial" charset="0"/>
              </a:rPr>
              <a:t>Figure 11.17</a:t>
            </a:r>
          </a:p>
        </p:txBody>
      </p:sp>
    </p:spTree>
    <p:extLst>
      <p:ext uri="{BB962C8B-B14F-4D97-AF65-F5344CB8AC3E}">
        <p14:creationId xmlns:p14="http://schemas.microsoft.com/office/powerpoint/2010/main" val="312189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3079">
            <a:extLst>
              <a:ext uri="{FF2B5EF4-FFF2-40B4-BE49-F238E27FC236}">
                <a16:creationId xmlns:a16="http://schemas.microsoft.com/office/drawing/2014/main" id="{8304DF49-E6F6-A24C-BFAA-5C7FCAAFB33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051253-7F4A-C64F-A2C8-CCFD8EBDCD31}" type="slidenum">
              <a:rPr lang="en-US" altLang="en-US" sz="1200"/>
              <a:pPr/>
              <a:t>32</a:t>
            </a:fld>
            <a:endParaRPr lang="en-US" altLang="en-US" sz="1200"/>
          </a:p>
        </p:txBody>
      </p:sp>
      <p:sp>
        <p:nvSpPr>
          <p:cNvPr id="109570" name="Rectangle 2">
            <a:extLst>
              <a:ext uri="{FF2B5EF4-FFF2-40B4-BE49-F238E27FC236}">
                <a16:creationId xmlns:a16="http://schemas.microsoft.com/office/drawing/2014/main" id="{CB54C08D-1B9F-6E49-98C5-ADF2F3204F52}"/>
              </a:ext>
            </a:extLst>
          </p:cNvPr>
          <p:cNvSpPr>
            <a:spLocks noChangeArrowheads="1" noTextEdit="1"/>
          </p:cNvSpPr>
          <p:nvPr>
            <p:ph type="sldImg"/>
          </p:nvPr>
        </p:nvSpPr>
        <p:spPr>
          <a:ln/>
        </p:spPr>
      </p:sp>
      <p:sp>
        <p:nvSpPr>
          <p:cNvPr id="109571" name="Rectangle 3">
            <a:extLst>
              <a:ext uri="{FF2B5EF4-FFF2-40B4-BE49-F238E27FC236}">
                <a16:creationId xmlns:a16="http://schemas.microsoft.com/office/drawing/2014/main" id="{91041EE6-FBA4-1949-9674-734BF9E4711A}"/>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6700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2/13/19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2/13/19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2/13/19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2/13/19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fbio.uh.cu/sites/genmol/adic/okazaki.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nalc.org/resources/3d/03-mechanism-of-replication-basic.html" TargetMode="External"/><Relationship Id="rId2" Type="http://schemas.openxmlformats.org/officeDocument/2006/relationships/hyperlink" Target="http://www.wiley.com/college/pratt/0471393878/student/animations/dna_replication/index.html" TargetMode="External"/><Relationship Id="rId1" Type="http://schemas.openxmlformats.org/officeDocument/2006/relationships/slideLayout" Target="../slideLayouts/slideLayout2.xml"/><Relationship Id="rId4" Type="http://schemas.openxmlformats.org/officeDocument/2006/relationships/hyperlink" Target="https://www.dnalc.org/resources/3d/04-mechanism-of-replication-advanced.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12</a:t>
            </a:r>
            <a:br>
              <a:rPr lang="en-US" dirty="0"/>
            </a:br>
            <a:r>
              <a:rPr lang="en-US" dirty="0"/>
              <a:t>February 13</a:t>
            </a:r>
            <a:r>
              <a:rPr lang="en-US" baseline="30000" dirty="0"/>
              <a:t>th</a:t>
            </a:r>
            <a:r>
              <a:rPr lang="en-US" dirty="0"/>
              <a:t>,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d:\powerpoint\figures\chapter05\0522_1.jpg">
            <a:extLst>
              <a:ext uri="{FF2B5EF4-FFF2-40B4-BE49-F238E27FC236}">
                <a16:creationId xmlns:a16="http://schemas.microsoft.com/office/drawing/2014/main" id="{41EFE87A-6C7D-4248-B752-18AE32A0A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695483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0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D:\powerpoint\figures\Chapter05\0522_2.jpg">
            <a:extLst>
              <a:ext uri="{FF2B5EF4-FFF2-40B4-BE49-F238E27FC236}">
                <a16:creationId xmlns:a16="http://schemas.microsoft.com/office/drawing/2014/main" id="{142ED161-5EE7-044A-8292-14BF2B0D0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86856"/>
            <a:ext cx="60198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938018E-05C1-DC42-8F6B-5E8ECABDDC53}"/>
              </a:ext>
            </a:extLst>
          </p:cNvPr>
          <p:cNvSpPr txBox="1"/>
          <p:nvPr/>
        </p:nvSpPr>
        <p:spPr>
          <a:xfrm>
            <a:off x="551542" y="304800"/>
            <a:ext cx="5036458" cy="523220"/>
          </a:xfrm>
          <a:prstGeom prst="rect">
            <a:avLst/>
          </a:prstGeom>
          <a:noFill/>
        </p:spPr>
        <p:txBody>
          <a:bodyPr wrap="square" rtlCol="0">
            <a:spAutoFit/>
          </a:bodyPr>
          <a:lstStyle/>
          <a:p>
            <a:r>
              <a:rPr lang="en-US" sz="2800" b="1" dirty="0"/>
              <a:t>Electron microscope image! </a:t>
            </a:r>
          </a:p>
        </p:txBody>
      </p:sp>
      <p:cxnSp>
        <p:nvCxnSpPr>
          <p:cNvPr id="4" name="Straight Arrow Connector 3">
            <a:extLst>
              <a:ext uri="{FF2B5EF4-FFF2-40B4-BE49-F238E27FC236}">
                <a16:creationId xmlns:a16="http://schemas.microsoft.com/office/drawing/2014/main" id="{1FE4F9EA-939E-804D-8127-44FD661B6BDD}"/>
              </a:ext>
            </a:extLst>
          </p:cNvPr>
          <p:cNvCxnSpPr/>
          <p:nvPr/>
        </p:nvCxnSpPr>
        <p:spPr>
          <a:xfrm flipH="1">
            <a:off x="1727200" y="1103086"/>
            <a:ext cx="595086" cy="111760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0FF5CD9-CCAC-F743-A879-7CCA34A58912}"/>
              </a:ext>
            </a:extLst>
          </p:cNvPr>
          <p:cNvSpPr txBox="1"/>
          <p:nvPr/>
        </p:nvSpPr>
        <p:spPr>
          <a:xfrm>
            <a:off x="6767285" y="1743632"/>
            <a:ext cx="2376715" cy="523220"/>
          </a:xfrm>
          <a:prstGeom prst="rect">
            <a:avLst/>
          </a:prstGeom>
          <a:noFill/>
        </p:spPr>
        <p:txBody>
          <a:bodyPr wrap="square" rtlCol="0">
            <a:spAutoFit/>
          </a:bodyPr>
          <a:lstStyle/>
          <a:p>
            <a:r>
              <a:rPr lang="en-US" sz="2800" b="1" dirty="0"/>
              <a:t>Interpretation</a:t>
            </a:r>
          </a:p>
        </p:txBody>
      </p:sp>
      <p:cxnSp>
        <p:nvCxnSpPr>
          <p:cNvPr id="7" name="Straight Arrow Connector 6">
            <a:extLst>
              <a:ext uri="{FF2B5EF4-FFF2-40B4-BE49-F238E27FC236}">
                <a16:creationId xmlns:a16="http://schemas.microsoft.com/office/drawing/2014/main" id="{52691801-0B2F-944C-85DE-5F25BF7612E1}"/>
              </a:ext>
            </a:extLst>
          </p:cNvPr>
          <p:cNvCxnSpPr>
            <a:cxnSpLocks/>
            <a:endCxn id="57345" idx="3"/>
          </p:cNvCxnSpPr>
          <p:nvPr/>
        </p:nvCxnSpPr>
        <p:spPr>
          <a:xfrm flipH="1">
            <a:off x="6324600" y="2237466"/>
            <a:ext cx="1631042" cy="160598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74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endParaRPr lang="en-US">
              <a:latin typeface="Calibri" charset="0"/>
              <a:ea typeface="MS PGothic" charset="0"/>
            </a:endParaRPr>
          </a:p>
        </p:txBody>
      </p:sp>
      <p:sp>
        <p:nvSpPr>
          <p:cNvPr id="57346" name="Content Placeholder 2"/>
          <p:cNvSpPr>
            <a:spLocks noGrp="1"/>
          </p:cNvSpPr>
          <p:nvPr>
            <p:ph idx="1"/>
          </p:nvPr>
        </p:nvSpPr>
        <p:spPr>
          <a:xfrm>
            <a:off x="1485900" y="2057400"/>
            <a:ext cx="6229350" cy="3771900"/>
          </a:xfrm>
        </p:spPr>
        <p:txBody>
          <a:bodyPr>
            <a:normAutofit fontScale="77500" lnSpcReduction="20000"/>
          </a:bodyPr>
          <a:lstStyle/>
          <a:p>
            <a:r>
              <a:rPr lang="en-US" dirty="0">
                <a:latin typeface="Calibri" charset="0"/>
                <a:ea typeface="MS PGothic" charset="0"/>
              </a:rPr>
              <a:t>Short fragments of DNA made from the lagging strand, called </a:t>
            </a:r>
            <a:r>
              <a:rPr lang="en-US" dirty="0">
                <a:solidFill>
                  <a:srgbClr val="FF0000"/>
                </a:solidFill>
                <a:latin typeface="Calibri" charset="0"/>
                <a:ea typeface="MS PGothic" charset="0"/>
              </a:rPr>
              <a:t>Okazaki fragments</a:t>
            </a:r>
            <a:r>
              <a:rPr lang="en-US" dirty="0">
                <a:latin typeface="Calibri" charset="0"/>
                <a:ea typeface="MS PGothic" charset="0"/>
              </a:rPr>
              <a:t>.</a:t>
            </a:r>
          </a:p>
          <a:p>
            <a:endParaRPr lang="en-US" dirty="0">
              <a:latin typeface="Calibri" charset="0"/>
              <a:ea typeface="MS PGothic" charset="0"/>
            </a:endParaRPr>
          </a:p>
          <a:p>
            <a:r>
              <a:rPr lang="en-US" dirty="0">
                <a:latin typeface="Calibri" charset="0"/>
                <a:ea typeface="MS PGothic" charset="0"/>
              </a:rPr>
              <a:t>Eventually primers are removed and Okazaki fragments are linked into a continuous strand of DNA. (Role of </a:t>
            </a:r>
          </a:p>
          <a:p>
            <a:pPr marL="0" indent="0">
              <a:buNone/>
            </a:pPr>
            <a:r>
              <a:rPr lang="en-US" dirty="0">
                <a:latin typeface="Calibri" charset="0"/>
                <a:ea typeface="MS PGothic" charset="0"/>
              </a:rPr>
              <a:t>DNA pol I)</a:t>
            </a:r>
          </a:p>
          <a:p>
            <a:endParaRPr lang="en-US" dirty="0">
              <a:latin typeface="Calibri" charset="0"/>
              <a:ea typeface="MS PGothic" charset="0"/>
            </a:endParaRPr>
          </a:p>
          <a:p>
            <a:r>
              <a:rPr lang="en-US" dirty="0">
                <a:latin typeface="Calibri" charset="0"/>
                <a:ea typeface="MS PGothic" charset="0"/>
              </a:rPr>
              <a:t>This extra work takes time so the synthesis </a:t>
            </a:r>
            <a:r>
              <a:rPr lang="en-US" u="sng" dirty="0">
                <a:latin typeface="Calibri" charset="0"/>
                <a:ea typeface="MS PGothic" charset="0"/>
              </a:rPr>
              <a:t>lags</a:t>
            </a:r>
            <a:r>
              <a:rPr lang="en-US" dirty="0">
                <a:latin typeface="Calibri" charset="0"/>
                <a:ea typeface="MS PGothic" charset="0"/>
              </a:rPr>
              <a:t> behind the continuous synthesis.</a:t>
            </a:r>
          </a:p>
        </p:txBody>
      </p:sp>
    </p:spTree>
    <p:extLst>
      <p:ext uri="{BB962C8B-B14F-4D97-AF65-F5344CB8AC3E}">
        <p14:creationId xmlns:p14="http://schemas.microsoft.com/office/powerpoint/2010/main" val="234595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endParaRPr lang="en-US">
              <a:latin typeface="Calibri" charset="0"/>
              <a:ea typeface="MS PGothic" charset="0"/>
            </a:endParaRPr>
          </a:p>
        </p:txBody>
      </p:sp>
      <p:sp>
        <p:nvSpPr>
          <p:cNvPr id="59394" name="Content Placeholder 2"/>
          <p:cNvSpPr>
            <a:spLocks noGrp="1"/>
          </p:cNvSpPr>
          <p:nvPr>
            <p:ph idx="1"/>
          </p:nvPr>
        </p:nvSpPr>
        <p:spPr/>
        <p:txBody>
          <a:bodyPr/>
          <a:lstStyle/>
          <a:p>
            <a:r>
              <a:rPr lang="en-US" dirty="0">
                <a:latin typeface="Calibri" charset="0"/>
                <a:ea typeface="MS PGothic" charset="0"/>
              </a:rPr>
              <a:t>Okazaki used a pulse-chase experiment to support the idea that some DNA was made in short pieces, which later became long pieces.</a:t>
            </a:r>
          </a:p>
          <a:p>
            <a:endParaRPr lang="en-US" dirty="0">
              <a:latin typeface="Calibri" charset="0"/>
              <a:ea typeface="MS PGothic" charset="0"/>
            </a:endParaRPr>
          </a:p>
          <a:p>
            <a:r>
              <a:rPr lang="en-US" dirty="0">
                <a:latin typeface="Calibri" charset="0"/>
                <a:ea typeface="MS PGothic" charset="0"/>
              </a:rPr>
              <a:t>Excellent source for explanations! </a:t>
            </a:r>
            <a:r>
              <a:rPr lang="en-US" dirty="0">
                <a:latin typeface="Calibri" charset="0"/>
                <a:ea typeface="MS PGothic" charset="0"/>
                <a:hlinkClick r:id="rId2"/>
              </a:rPr>
              <a:t>http://fbio.uh.cu/sites/genmol/adic/okazaki.html</a:t>
            </a:r>
            <a:endParaRPr lang="en-US" dirty="0">
              <a:latin typeface="Calibri" charset="0"/>
              <a:ea typeface="MS PGothic" charset="0"/>
            </a:endParaRPr>
          </a:p>
          <a:p>
            <a:endParaRPr lang="en-US" dirty="0">
              <a:latin typeface="Calibri" charset="0"/>
              <a:ea typeface="MS PGothic" charset="0"/>
            </a:endParaRPr>
          </a:p>
        </p:txBody>
      </p:sp>
    </p:spTree>
    <p:extLst>
      <p:ext uri="{BB962C8B-B14F-4D97-AF65-F5344CB8AC3E}">
        <p14:creationId xmlns:p14="http://schemas.microsoft.com/office/powerpoint/2010/main" val="70166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47625"/>
            <a:ext cx="8229600" cy="1143000"/>
          </a:xfrm>
        </p:spPr>
        <p:txBody>
          <a:bodyPr/>
          <a:lstStyle/>
          <a:p>
            <a:r>
              <a:rPr lang="en-US" dirty="0">
                <a:latin typeface="Calibri" charset="0"/>
                <a:ea typeface="MS PGothic" charset="0"/>
              </a:rPr>
              <a:t>2 experiments of Okazaki</a:t>
            </a:r>
          </a:p>
        </p:txBody>
      </p:sp>
      <p:pic>
        <p:nvPicPr>
          <p:cNvPr id="604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3338" r="-13338"/>
          <a:stretch>
            <a:fillRect/>
          </a:stretch>
        </p:blipFill>
        <p:spPr>
          <a:xfrm>
            <a:off x="217488" y="1600200"/>
            <a:ext cx="8229600" cy="4525963"/>
          </a:xfrm>
        </p:spPr>
      </p:pic>
      <p:sp>
        <p:nvSpPr>
          <p:cNvPr id="60419" name="TextBox 4"/>
          <p:cNvSpPr txBox="1">
            <a:spLocks noChangeArrowheads="1"/>
          </p:cNvSpPr>
          <p:nvPr/>
        </p:nvSpPr>
        <p:spPr bwMode="auto">
          <a:xfrm>
            <a:off x="827088" y="6042025"/>
            <a:ext cx="325755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a:t>Labeled DNA gets longer with time</a:t>
            </a:r>
          </a:p>
        </p:txBody>
      </p:sp>
      <p:sp>
        <p:nvSpPr>
          <p:cNvPr id="7" name="Rectangle 6"/>
          <p:cNvSpPr/>
          <p:nvPr/>
        </p:nvSpPr>
        <p:spPr>
          <a:xfrm>
            <a:off x="4864100" y="1282700"/>
            <a:ext cx="3667125" cy="48434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extBox 1">
            <a:extLst>
              <a:ext uri="{FF2B5EF4-FFF2-40B4-BE49-F238E27FC236}">
                <a16:creationId xmlns:a16="http://schemas.microsoft.com/office/drawing/2014/main" id="{23C711E6-FEC3-924A-8802-C848FA16E6A8}"/>
              </a:ext>
            </a:extLst>
          </p:cNvPr>
          <p:cNvSpPr txBox="1"/>
          <p:nvPr/>
        </p:nvSpPr>
        <p:spPr>
          <a:xfrm>
            <a:off x="4310744" y="1600200"/>
            <a:ext cx="4220482" cy="4154984"/>
          </a:xfrm>
          <a:prstGeom prst="rect">
            <a:avLst/>
          </a:prstGeom>
          <a:noFill/>
        </p:spPr>
        <p:txBody>
          <a:bodyPr wrap="square" rtlCol="0">
            <a:spAutoFit/>
          </a:bodyPr>
          <a:lstStyle/>
          <a:p>
            <a:r>
              <a:rPr lang="en-US" sz="2400" dirty="0"/>
              <a:t>In this experiment, Okazaki used viruses to test his hypothesis of DNA replication.   By increasing the length of time he “fed” them radioactive nucleotide precursors he saw that the increase in radioactivity was accompanied by an increase in sedimentation (distance from the top of the tube) indicating an increase in length.</a:t>
            </a:r>
          </a:p>
        </p:txBody>
      </p:sp>
    </p:spTree>
    <p:extLst>
      <p:ext uri="{BB962C8B-B14F-4D97-AF65-F5344CB8AC3E}">
        <p14:creationId xmlns:p14="http://schemas.microsoft.com/office/powerpoint/2010/main" val="79744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C2C3-2CFB-6947-BDDF-7255A0A15E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1C8835-CFB2-0441-8ED6-E18EDB3E936F}"/>
              </a:ext>
            </a:extLst>
          </p:cNvPr>
          <p:cNvSpPr>
            <a:spLocks noGrp="1"/>
          </p:cNvSpPr>
          <p:nvPr>
            <p:ph idx="1"/>
          </p:nvPr>
        </p:nvSpPr>
        <p:spPr/>
        <p:txBody>
          <a:bodyPr>
            <a:normAutofit fontScale="92500" lnSpcReduction="10000"/>
          </a:bodyPr>
          <a:lstStyle/>
          <a:p>
            <a:r>
              <a:rPr lang="en-US" dirty="0"/>
              <a:t>Okazaki confirmed that short pieces lengthen over time, but providing a short pulse of radioactive nucleotides followed by a chase of non-radioactive “cold” nucleotides.  </a:t>
            </a:r>
          </a:p>
          <a:p>
            <a:endParaRPr lang="en-US" dirty="0"/>
          </a:p>
          <a:p>
            <a:r>
              <a:rPr lang="en-US" dirty="0"/>
              <a:t>Over time—the short radioactive pieces, lengthened.</a:t>
            </a:r>
          </a:p>
          <a:p>
            <a:r>
              <a:rPr lang="en-US" dirty="0"/>
              <a:t>Okazaki showed the lengthening was not due to more DNA synthesis, but by joining the short pieces.</a:t>
            </a:r>
          </a:p>
        </p:txBody>
      </p:sp>
    </p:spTree>
    <p:extLst>
      <p:ext uri="{BB962C8B-B14F-4D97-AF65-F5344CB8AC3E}">
        <p14:creationId xmlns:p14="http://schemas.microsoft.com/office/powerpoint/2010/main" val="994928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6932-2ACC-054C-AC97-3D6E08649A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25CC0E-0A1E-AA44-AEBA-1674F88D7089}"/>
              </a:ext>
            </a:extLst>
          </p:cNvPr>
          <p:cNvSpPr>
            <a:spLocks noGrp="1"/>
          </p:cNvSpPr>
          <p:nvPr>
            <p:ph idx="1"/>
          </p:nvPr>
        </p:nvSpPr>
        <p:spPr/>
        <p:txBody>
          <a:bodyPr/>
          <a:lstStyle/>
          <a:p>
            <a:r>
              <a:rPr lang="en-US" dirty="0"/>
              <a:t>An enzyme called DNA ligase was known to be able to join DNA pieces together by creating phosphodiester bonds.</a:t>
            </a:r>
          </a:p>
        </p:txBody>
      </p:sp>
    </p:spTree>
    <p:extLst>
      <p:ext uri="{BB962C8B-B14F-4D97-AF65-F5344CB8AC3E}">
        <p14:creationId xmlns:p14="http://schemas.microsoft.com/office/powerpoint/2010/main" val="184236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47625"/>
            <a:ext cx="8229600" cy="1143000"/>
          </a:xfrm>
        </p:spPr>
        <p:txBody>
          <a:bodyPr/>
          <a:lstStyle/>
          <a:p>
            <a:r>
              <a:rPr lang="en-US" sz="2800" dirty="0" err="1">
                <a:latin typeface="Calibri" charset="0"/>
                <a:ea typeface="MS PGothic" charset="0"/>
              </a:rPr>
              <a:t>Okasaki</a:t>
            </a:r>
            <a:r>
              <a:rPr lang="en-US" sz="2800" dirty="0">
                <a:latin typeface="Calibri" charset="0"/>
                <a:ea typeface="MS PGothic" charset="0"/>
              </a:rPr>
              <a:t> confirmed that short DNA fragments are joined over time by DNA ligase using mutants for </a:t>
            </a:r>
            <a:r>
              <a:rPr lang="en-US" sz="2800" u="sng" dirty="0">
                <a:latin typeface="Calibri" charset="0"/>
                <a:ea typeface="MS PGothic" charset="0"/>
              </a:rPr>
              <a:t>DNA ligase</a:t>
            </a:r>
          </a:p>
        </p:txBody>
      </p:sp>
      <p:pic>
        <p:nvPicPr>
          <p:cNvPr id="6144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3338" r="-13338"/>
          <a:stretch>
            <a:fillRect/>
          </a:stretch>
        </p:blipFill>
        <p:spPr>
          <a:xfrm>
            <a:off x="217488" y="1300163"/>
            <a:ext cx="8229600" cy="4525962"/>
          </a:xfrm>
        </p:spPr>
      </p:pic>
      <p:sp>
        <p:nvSpPr>
          <p:cNvPr id="61443" name="TextBox 4"/>
          <p:cNvSpPr txBox="1">
            <a:spLocks noChangeArrowheads="1"/>
          </p:cNvSpPr>
          <p:nvPr/>
        </p:nvSpPr>
        <p:spPr bwMode="auto">
          <a:xfrm>
            <a:off x="5043488" y="5854700"/>
            <a:ext cx="389413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a:t>Only short fragments are labeled with radioactivity</a:t>
            </a:r>
          </a:p>
        </p:txBody>
      </p:sp>
      <p:sp>
        <p:nvSpPr>
          <p:cNvPr id="7" name="Rectangle 6"/>
          <p:cNvSpPr/>
          <p:nvPr/>
        </p:nvSpPr>
        <p:spPr>
          <a:xfrm>
            <a:off x="1017588" y="1270000"/>
            <a:ext cx="3667125" cy="48434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07646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normAutofit/>
          </a:bodyPr>
          <a:lstStyle/>
          <a:p>
            <a:r>
              <a:rPr lang="en-US" dirty="0">
                <a:latin typeface="Calibri" charset="0"/>
                <a:ea typeface="MS PGothic" charset="0"/>
              </a:rPr>
              <a:t>Completion of the lagging strand</a:t>
            </a:r>
          </a:p>
        </p:txBody>
      </p:sp>
      <p:sp>
        <p:nvSpPr>
          <p:cNvPr id="29698" name="Rectangle 3"/>
          <p:cNvSpPr>
            <a:spLocks noGrp="1"/>
          </p:cNvSpPr>
          <p:nvPr>
            <p:ph type="body" idx="1"/>
          </p:nvPr>
        </p:nvSpPr>
        <p:spPr/>
        <p:txBody>
          <a:bodyPr>
            <a:normAutofit lnSpcReduction="10000"/>
          </a:bodyPr>
          <a:lstStyle/>
          <a:p>
            <a:r>
              <a:rPr lang="en-US" dirty="0">
                <a:latin typeface="Calibri" charset="0"/>
                <a:ea typeface="MS PGothic" charset="0"/>
              </a:rPr>
              <a:t>Obviously the lagging strand cannot be left as small unlinked fragments of DNA.</a:t>
            </a:r>
          </a:p>
          <a:p>
            <a:r>
              <a:rPr lang="en-US" dirty="0">
                <a:latin typeface="Calibri" charset="0"/>
                <a:ea typeface="MS PGothic" charset="0"/>
              </a:rPr>
              <a:t>Equally important, newly made DNA cannot retain the primer—short pieces of RNA are not interspersed in DNA.</a:t>
            </a:r>
          </a:p>
          <a:p>
            <a:endParaRPr lang="en-US" dirty="0">
              <a:latin typeface="Calibri" charset="0"/>
              <a:ea typeface="MS PGothic" charset="0"/>
            </a:endParaRPr>
          </a:p>
          <a:p>
            <a:pPr lvl="1"/>
            <a:r>
              <a:rPr lang="en-US" dirty="0">
                <a:latin typeface="Calibri" charset="0"/>
                <a:ea typeface="MS PGothic" charset="0"/>
              </a:rPr>
              <a:t>The primary role of DNA polymerase I is the </a:t>
            </a:r>
            <a:r>
              <a:rPr lang="en-US" u="sng" dirty="0">
                <a:latin typeface="Calibri" charset="0"/>
                <a:ea typeface="MS PGothic" charset="0"/>
              </a:rPr>
              <a:t>removal of RNA primers </a:t>
            </a:r>
            <a:r>
              <a:rPr lang="en-US" dirty="0">
                <a:latin typeface="Calibri" charset="0"/>
                <a:ea typeface="MS PGothic" charset="0"/>
              </a:rPr>
              <a:t>and </a:t>
            </a:r>
            <a:r>
              <a:rPr lang="en-US" u="sng" dirty="0">
                <a:latin typeface="Calibri" charset="0"/>
                <a:ea typeface="MS PGothic" charset="0"/>
              </a:rPr>
              <a:t>simultaneous replacement with DNA.</a:t>
            </a:r>
          </a:p>
        </p:txBody>
      </p:sp>
    </p:spTree>
    <p:extLst>
      <p:ext uri="{BB962C8B-B14F-4D97-AF65-F5344CB8AC3E}">
        <p14:creationId xmlns:p14="http://schemas.microsoft.com/office/powerpoint/2010/main" val="188408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a:spLocks noChangeArrowheads="1"/>
          </p:cNvSpPr>
          <p:nvPr/>
        </p:nvSpPr>
        <p:spPr bwMode="auto">
          <a:xfrm>
            <a:off x="6172200" y="648811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1200" b="1">
                <a:solidFill>
                  <a:srgbClr val="D53D21"/>
                </a:solidFill>
                <a:latin typeface="Arial" charset="0"/>
              </a:rPr>
              <a:t>Figure 11.16</a:t>
            </a:r>
          </a:p>
        </p:txBody>
      </p:sp>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436813" y="339725"/>
            <a:ext cx="4270375" cy="617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3" name="Oval 4"/>
          <p:cNvSpPr>
            <a:spLocks noChangeArrowheads="1"/>
          </p:cNvSpPr>
          <p:nvPr/>
        </p:nvSpPr>
        <p:spPr bwMode="auto">
          <a:xfrm>
            <a:off x="3886200" y="3429000"/>
            <a:ext cx="990600" cy="1143000"/>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18109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600200"/>
            <a:ext cx="8229600" cy="4931229"/>
          </a:xfrm>
        </p:spPr>
        <p:txBody>
          <a:bodyPr>
            <a:normAutofit/>
          </a:bodyPr>
          <a:lstStyle/>
          <a:p>
            <a:pPr marL="0" indent="0">
              <a:buNone/>
            </a:pP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endParaRPr lang="en-US">
              <a:latin typeface="Calibri" charset="0"/>
              <a:ea typeface="MS PGothic" charset="0"/>
            </a:endParaRPr>
          </a:p>
        </p:txBody>
      </p:sp>
      <p:sp>
        <p:nvSpPr>
          <p:cNvPr id="32770" name="Rectangle 3"/>
          <p:cNvSpPr>
            <a:spLocks noGrp="1"/>
          </p:cNvSpPr>
          <p:nvPr>
            <p:ph type="body" idx="1"/>
          </p:nvPr>
        </p:nvSpPr>
        <p:spPr/>
        <p:txBody>
          <a:bodyPr/>
          <a:lstStyle/>
          <a:p>
            <a:r>
              <a:rPr lang="en-US">
                <a:latin typeface="Calibri" charset="0"/>
                <a:ea typeface="MS PGothic" charset="0"/>
              </a:rPr>
              <a:t>DNA polymerase cannot link the individual Okasaki fragments, however.</a:t>
            </a:r>
          </a:p>
          <a:p>
            <a:endParaRPr lang="en-US">
              <a:latin typeface="Calibri" charset="0"/>
              <a:ea typeface="MS PGothic" charset="0"/>
            </a:endParaRPr>
          </a:p>
          <a:p>
            <a:r>
              <a:rPr lang="en-US">
                <a:latin typeface="Calibri" charset="0"/>
                <a:ea typeface="MS PGothic" charset="0"/>
              </a:rPr>
              <a:t>Role of yet another helper protein called </a:t>
            </a:r>
            <a:r>
              <a:rPr lang="en-US" b="1" u="sng">
                <a:latin typeface="Calibri" charset="0"/>
                <a:ea typeface="MS PGothic" charset="0"/>
              </a:rPr>
              <a:t>DNA</a:t>
            </a:r>
            <a:r>
              <a:rPr lang="en-US">
                <a:latin typeface="Calibri" charset="0"/>
                <a:ea typeface="MS PGothic" charset="0"/>
              </a:rPr>
              <a:t> </a:t>
            </a:r>
            <a:r>
              <a:rPr lang="en-US" b="1" u="sng">
                <a:latin typeface="Calibri" charset="0"/>
                <a:ea typeface="MS PGothic" charset="0"/>
              </a:rPr>
              <a:t>ligase.</a:t>
            </a:r>
          </a:p>
        </p:txBody>
      </p:sp>
      <p:sp>
        <p:nvSpPr>
          <p:cNvPr id="32771" name="Line 4"/>
          <p:cNvSpPr>
            <a:spLocks noChangeShapeType="1"/>
          </p:cNvSpPr>
          <p:nvPr/>
        </p:nvSpPr>
        <p:spPr bwMode="auto">
          <a:xfrm>
            <a:off x="1981200" y="5257800"/>
            <a:ext cx="2362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2" name="Line 5"/>
          <p:cNvSpPr>
            <a:spLocks noChangeShapeType="1"/>
          </p:cNvSpPr>
          <p:nvPr/>
        </p:nvSpPr>
        <p:spPr bwMode="auto">
          <a:xfrm>
            <a:off x="4495800" y="5257800"/>
            <a:ext cx="2362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3" name="Text Box 6"/>
          <p:cNvSpPr txBox="1">
            <a:spLocks noChangeArrowheads="1"/>
          </p:cNvSpPr>
          <p:nvPr/>
        </p:nvSpPr>
        <p:spPr bwMode="auto">
          <a:xfrm>
            <a:off x="1905000" y="5562600"/>
            <a:ext cx="2362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Okasaki fragment 1</a:t>
            </a:r>
          </a:p>
        </p:txBody>
      </p:sp>
      <p:sp>
        <p:nvSpPr>
          <p:cNvPr id="32774" name="Text Box 7"/>
          <p:cNvSpPr txBox="1">
            <a:spLocks noChangeArrowheads="1"/>
          </p:cNvSpPr>
          <p:nvPr/>
        </p:nvSpPr>
        <p:spPr bwMode="auto">
          <a:xfrm>
            <a:off x="4648200" y="5383213"/>
            <a:ext cx="2362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Okasaki fragment 2</a:t>
            </a:r>
          </a:p>
        </p:txBody>
      </p:sp>
      <p:sp>
        <p:nvSpPr>
          <p:cNvPr id="32775" name="Line 8"/>
          <p:cNvSpPr>
            <a:spLocks noChangeShapeType="1"/>
          </p:cNvSpPr>
          <p:nvPr/>
        </p:nvSpPr>
        <p:spPr bwMode="auto">
          <a:xfrm>
            <a:off x="1905000" y="4876800"/>
            <a:ext cx="48768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6" name="Text Box 9"/>
          <p:cNvSpPr txBox="1">
            <a:spLocks noChangeArrowheads="1"/>
          </p:cNvSpPr>
          <p:nvPr/>
        </p:nvSpPr>
        <p:spPr bwMode="auto">
          <a:xfrm>
            <a:off x="3505200" y="3937000"/>
            <a:ext cx="2667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Lagging strand template</a:t>
            </a:r>
          </a:p>
        </p:txBody>
      </p:sp>
      <p:sp>
        <p:nvSpPr>
          <p:cNvPr id="32777" name="Oval 10"/>
          <p:cNvSpPr>
            <a:spLocks noChangeArrowheads="1"/>
          </p:cNvSpPr>
          <p:nvPr/>
        </p:nvSpPr>
        <p:spPr bwMode="auto">
          <a:xfrm>
            <a:off x="4191000" y="5334000"/>
            <a:ext cx="381000" cy="533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8" name="Text Box 11"/>
          <p:cNvSpPr txBox="1">
            <a:spLocks noChangeArrowheads="1"/>
          </p:cNvSpPr>
          <p:nvPr/>
        </p:nvSpPr>
        <p:spPr bwMode="auto">
          <a:xfrm>
            <a:off x="3657600" y="6108700"/>
            <a:ext cx="5029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a:latin typeface="Arial" charset="0"/>
              </a:rPr>
              <a:t>DNA ligase—makes the phosphodiester bond</a:t>
            </a:r>
          </a:p>
        </p:txBody>
      </p:sp>
      <p:sp>
        <p:nvSpPr>
          <p:cNvPr id="32779" name="Line 13"/>
          <p:cNvSpPr>
            <a:spLocks noChangeShapeType="1"/>
          </p:cNvSpPr>
          <p:nvPr/>
        </p:nvSpPr>
        <p:spPr bwMode="auto">
          <a:xfrm flipH="1" flipV="1">
            <a:off x="4572000" y="5943600"/>
            <a:ext cx="15240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9124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endParaRPr lang="en-US">
              <a:latin typeface="Calibri" charset="0"/>
              <a:ea typeface="MS PGothic" charset="0"/>
            </a:endParaRPr>
          </a:p>
        </p:txBody>
      </p:sp>
      <p:sp>
        <p:nvSpPr>
          <p:cNvPr id="33794" name="Rectangle 3"/>
          <p:cNvSpPr>
            <a:spLocks noGrp="1"/>
          </p:cNvSpPr>
          <p:nvPr>
            <p:ph type="body" idx="1"/>
          </p:nvPr>
        </p:nvSpPr>
        <p:spPr>
          <a:xfrm>
            <a:off x="457200" y="1600200"/>
            <a:ext cx="8229600" cy="4495800"/>
          </a:xfrm>
        </p:spPr>
        <p:txBody>
          <a:bodyPr/>
          <a:lstStyle/>
          <a:p>
            <a:pPr>
              <a:lnSpc>
                <a:spcPct val="90000"/>
              </a:lnSpc>
            </a:pPr>
            <a:r>
              <a:rPr lang="en-US">
                <a:latin typeface="Calibri" charset="0"/>
                <a:ea typeface="MS PGothic" charset="0"/>
              </a:rPr>
              <a:t>One final detail…</a:t>
            </a:r>
          </a:p>
          <a:p>
            <a:pPr lvl="1">
              <a:lnSpc>
                <a:spcPct val="90000"/>
              </a:lnSpc>
            </a:pPr>
            <a:r>
              <a:rPr lang="en-US">
                <a:latin typeface="Calibri" charset="0"/>
                <a:ea typeface="MS PGothic" charset="0"/>
              </a:rPr>
              <a:t>All DNA polymerases can occasionally make mistakes when reading the DNA template.</a:t>
            </a:r>
          </a:p>
          <a:p>
            <a:pPr lvl="1">
              <a:lnSpc>
                <a:spcPct val="90000"/>
              </a:lnSpc>
            </a:pPr>
            <a:endParaRPr lang="en-US">
              <a:latin typeface="Calibri" charset="0"/>
              <a:ea typeface="MS PGothic" charset="0"/>
            </a:endParaRPr>
          </a:p>
          <a:p>
            <a:pPr lvl="1">
              <a:lnSpc>
                <a:spcPct val="90000"/>
              </a:lnSpc>
              <a:buFont typeface="Arial" charset="0"/>
              <a:buNone/>
            </a:pPr>
            <a:r>
              <a:rPr lang="en-US">
                <a:latin typeface="Calibri" charset="0"/>
                <a:ea typeface="MS PGothic" charset="0"/>
              </a:rPr>
              <a:t>3</a:t>
            </a:r>
            <a:r>
              <a:rPr lang="ja-JP" altLang="en-US">
                <a:latin typeface="Calibri" charset="0"/>
                <a:ea typeface="MS PGothic" charset="0"/>
              </a:rPr>
              <a:t>’</a:t>
            </a:r>
            <a:r>
              <a:rPr lang="en-US" altLang="ja-JP">
                <a:latin typeface="Calibri" charset="0"/>
                <a:ea typeface="MS PGothic" charset="0"/>
              </a:rPr>
              <a:t>AGCCTCGAACGGTAATT…..(template)</a:t>
            </a:r>
          </a:p>
          <a:p>
            <a:pPr lvl="1">
              <a:lnSpc>
                <a:spcPct val="90000"/>
              </a:lnSpc>
              <a:buFont typeface="Arial" charset="0"/>
              <a:buNone/>
            </a:pPr>
            <a:r>
              <a:rPr lang="en-US">
                <a:latin typeface="Calibri" charset="0"/>
                <a:ea typeface="MS PGothic" charset="0"/>
              </a:rPr>
              <a:t>5</a:t>
            </a:r>
            <a:r>
              <a:rPr lang="ja-JP" altLang="en-US">
                <a:latin typeface="Calibri" charset="0"/>
                <a:ea typeface="MS PGothic" charset="0"/>
              </a:rPr>
              <a:t>’</a:t>
            </a:r>
            <a:r>
              <a:rPr lang="en-US" altLang="ja-JP">
                <a:latin typeface="Calibri" charset="0"/>
                <a:ea typeface="MS PGothic" charset="0"/>
              </a:rPr>
              <a:t>TCGGAGCTT</a:t>
            </a:r>
            <a:r>
              <a:rPr lang="en-US" altLang="ja-JP">
                <a:solidFill>
                  <a:srgbClr val="CC3300"/>
                </a:solidFill>
                <a:latin typeface="Calibri" charset="0"/>
                <a:ea typeface="MS PGothic" charset="0"/>
              </a:rPr>
              <a:t>A</a:t>
            </a:r>
          </a:p>
          <a:p>
            <a:pPr lvl="1">
              <a:lnSpc>
                <a:spcPct val="90000"/>
              </a:lnSpc>
              <a:buFont typeface="Arial" charset="0"/>
              <a:buNone/>
            </a:pPr>
            <a:endParaRPr lang="en-US">
              <a:solidFill>
                <a:srgbClr val="CC3300"/>
              </a:solidFill>
              <a:latin typeface="Calibri" charset="0"/>
              <a:ea typeface="MS PGothic" charset="0"/>
            </a:endParaRPr>
          </a:p>
          <a:p>
            <a:pPr lvl="1">
              <a:lnSpc>
                <a:spcPct val="90000"/>
              </a:lnSpc>
              <a:buFont typeface="Arial" charset="0"/>
              <a:buNone/>
            </a:pPr>
            <a:r>
              <a:rPr lang="en-US">
                <a:latin typeface="Calibri" charset="0"/>
                <a:ea typeface="MS PGothic" charset="0"/>
              </a:rPr>
              <a:t>DNA polymerase III makes a mistake, adding A instead of G</a:t>
            </a:r>
          </a:p>
          <a:p>
            <a:pPr lvl="1">
              <a:lnSpc>
                <a:spcPct val="90000"/>
              </a:lnSpc>
              <a:buFont typeface="Arial" charset="0"/>
              <a:buNone/>
            </a:pPr>
            <a:endParaRPr lang="en-US">
              <a:latin typeface="Calibri" charset="0"/>
              <a:ea typeface="MS PGothic" charset="0"/>
            </a:endParaRPr>
          </a:p>
        </p:txBody>
      </p:sp>
      <p:sp>
        <p:nvSpPr>
          <p:cNvPr id="33795" name="Oval 4"/>
          <p:cNvSpPr>
            <a:spLocks noChangeArrowheads="1"/>
          </p:cNvSpPr>
          <p:nvPr/>
        </p:nvSpPr>
        <p:spPr bwMode="auto">
          <a:xfrm>
            <a:off x="3276600" y="4038600"/>
            <a:ext cx="990600" cy="533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33796" name="Text Box 5"/>
          <p:cNvSpPr txBox="1">
            <a:spLocks noChangeArrowheads="1"/>
          </p:cNvSpPr>
          <p:nvPr/>
        </p:nvSpPr>
        <p:spPr bwMode="auto">
          <a:xfrm>
            <a:off x="4038600" y="4572000"/>
            <a:ext cx="2971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b="1">
                <a:latin typeface="Arial" charset="0"/>
              </a:rPr>
              <a:t>DNA polymerase III</a:t>
            </a:r>
          </a:p>
        </p:txBody>
      </p:sp>
    </p:spTree>
    <p:extLst>
      <p:ext uri="{BB962C8B-B14F-4D97-AF65-F5344CB8AC3E}">
        <p14:creationId xmlns:p14="http://schemas.microsoft.com/office/powerpoint/2010/main" val="4137333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endParaRPr lang="en-US">
              <a:latin typeface="Calibri" charset="0"/>
              <a:ea typeface="MS PGothic" charset="0"/>
            </a:endParaRPr>
          </a:p>
        </p:txBody>
      </p:sp>
      <p:sp>
        <p:nvSpPr>
          <p:cNvPr id="34818" name="Rectangle 3"/>
          <p:cNvSpPr>
            <a:spLocks noGrp="1"/>
          </p:cNvSpPr>
          <p:nvPr>
            <p:ph type="body" idx="1"/>
          </p:nvPr>
        </p:nvSpPr>
        <p:spPr>
          <a:xfrm>
            <a:off x="457200" y="1600200"/>
            <a:ext cx="8229600" cy="4495800"/>
          </a:xfrm>
        </p:spPr>
        <p:txBody>
          <a:bodyPr/>
          <a:lstStyle/>
          <a:p>
            <a:r>
              <a:rPr lang="en-US">
                <a:latin typeface="Calibri" charset="0"/>
                <a:ea typeface="MS PGothic" charset="0"/>
              </a:rPr>
              <a:t>DNA polymerase III has built-in proofreading and error correction activity.</a:t>
            </a:r>
          </a:p>
          <a:p>
            <a:pPr lvl="1"/>
            <a:endParaRPr lang="en-US">
              <a:latin typeface="Calibri" charset="0"/>
              <a:ea typeface="MS PGothic" charset="0"/>
            </a:endParaRPr>
          </a:p>
          <a:p>
            <a:pPr lvl="1">
              <a:buFont typeface="Arial" charset="0"/>
              <a:buNone/>
            </a:pPr>
            <a:r>
              <a:rPr lang="en-US">
                <a:latin typeface="Calibri" charset="0"/>
                <a:ea typeface="MS PGothic" charset="0"/>
              </a:rPr>
              <a:t>3</a:t>
            </a:r>
            <a:r>
              <a:rPr lang="ja-JP" altLang="en-US">
                <a:latin typeface="Calibri" charset="0"/>
                <a:ea typeface="MS PGothic" charset="0"/>
              </a:rPr>
              <a:t>’</a:t>
            </a:r>
            <a:r>
              <a:rPr lang="en-US" altLang="ja-JP">
                <a:latin typeface="Calibri" charset="0"/>
                <a:ea typeface="MS PGothic" charset="0"/>
              </a:rPr>
              <a:t>AGCCTCGAACGGTAATT…..(template)</a:t>
            </a:r>
          </a:p>
          <a:p>
            <a:pPr lvl="1">
              <a:buFont typeface="Arial" charset="0"/>
              <a:buNone/>
            </a:pPr>
            <a:r>
              <a:rPr lang="en-US">
                <a:latin typeface="Calibri" charset="0"/>
                <a:ea typeface="MS PGothic" charset="0"/>
              </a:rPr>
              <a:t>5</a:t>
            </a:r>
            <a:r>
              <a:rPr lang="ja-JP" altLang="en-US">
                <a:latin typeface="Calibri" charset="0"/>
                <a:ea typeface="MS PGothic" charset="0"/>
              </a:rPr>
              <a:t>’</a:t>
            </a:r>
            <a:r>
              <a:rPr lang="en-US" altLang="ja-JP">
                <a:latin typeface="Calibri" charset="0"/>
                <a:ea typeface="MS PGothic" charset="0"/>
              </a:rPr>
              <a:t>TCGGAGCTT</a:t>
            </a:r>
            <a:r>
              <a:rPr lang="en-US" altLang="ja-JP">
                <a:solidFill>
                  <a:srgbClr val="CC3300"/>
                </a:solidFill>
                <a:latin typeface="Calibri" charset="0"/>
                <a:ea typeface="MS PGothic" charset="0"/>
              </a:rPr>
              <a:t>G</a:t>
            </a:r>
          </a:p>
          <a:p>
            <a:pPr lvl="1">
              <a:buFont typeface="Arial" charset="0"/>
              <a:buNone/>
            </a:pPr>
            <a:endParaRPr lang="en-US">
              <a:solidFill>
                <a:srgbClr val="CC3300"/>
              </a:solidFill>
              <a:latin typeface="Calibri" charset="0"/>
              <a:ea typeface="MS PGothic" charset="0"/>
            </a:endParaRPr>
          </a:p>
          <a:p>
            <a:pPr lvl="1">
              <a:buFont typeface="Arial" charset="0"/>
              <a:buNone/>
            </a:pPr>
            <a:r>
              <a:rPr lang="en-US">
                <a:latin typeface="Calibri" charset="0"/>
                <a:ea typeface="MS PGothic" charset="0"/>
              </a:rPr>
              <a:t>DNA polymerase III corrects its mistake, replacing A with G </a:t>
            </a:r>
            <a:r>
              <a:rPr lang="en-US" u="sng">
                <a:latin typeface="Calibri" charset="0"/>
                <a:ea typeface="MS PGothic" charset="0"/>
              </a:rPr>
              <a:t>before</a:t>
            </a:r>
            <a:r>
              <a:rPr lang="en-US">
                <a:latin typeface="Calibri" charset="0"/>
                <a:ea typeface="MS PGothic" charset="0"/>
              </a:rPr>
              <a:t> moving on to next nucleotide</a:t>
            </a:r>
          </a:p>
          <a:p>
            <a:pPr lvl="1">
              <a:buFont typeface="Arial" charset="0"/>
              <a:buNone/>
            </a:pPr>
            <a:endParaRPr lang="en-US">
              <a:latin typeface="Calibri" charset="0"/>
              <a:ea typeface="MS PGothic" charset="0"/>
            </a:endParaRPr>
          </a:p>
        </p:txBody>
      </p:sp>
      <p:sp>
        <p:nvSpPr>
          <p:cNvPr id="34819" name="Oval 4"/>
          <p:cNvSpPr>
            <a:spLocks noChangeArrowheads="1"/>
          </p:cNvSpPr>
          <p:nvPr/>
        </p:nvSpPr>
        <p:spPr bwMode="auto">
          <a:xfrm>
            <a:off x="3276600" y="4038600"/>
            <a:ext cx="990600" cy="533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34820" name="Text Box 5"/>
          <p:cNvSpPr txBox="1">
            <a:spLocks noChangeArrowheads="1"/>
          </p:cNvSpPr>
          <p:nvPr/>
        </p:nvSpPr>
        <p:spPr bwMode="auto">
          <a:xfrm>
            <a:off x="4082142" y="4397832"/>
            <a:ext cx="2971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b="1" dirty="0">
                <a:latin typeface="Arial" charset="0"/>
              </a:rPr>
              <a:t>DNA polymerase III</a:t>
            </a:r>
          </a:p>
        </p:txBody>
      </p:sp>
      <p:sp>
        <p:nvSpPr>
          <p:cNvPr id="34821" name="Oval 6"/>
          <p:cNvSpPr>
            <a:spLocks noChangeArrowheads="1"/>
          </p:cNvSpPr>
          <p:nvPr/>
        </p:nvSpPr>
        <p:spPr bwMode="auto">
          <a:xfrm>
            <a:off x="3200400" y="4114800"/>
            <a:ext cx="304800" cy="228600"/>
          </a:xfrm>
          <a:prstGeom prst="ellipse">
            <a:avLst/>
          </a:prstGeom>
          <a:solidFill>
            <a:schemeClr val="accent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239526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endParaRPr lang="en-US">
              <a:latin typeface="Calibri" charset="0"/>
              <a:ea typeface="MS PGothic" charset="0"/>
            </a:endParaRPr>
          </a:p>
        </p:txBody>
      </p:sp>
      <p:sp>
        <p:nvSpPr>
          <p:cNvPr id="35842" name="Content Placeholder 2"/>
          <p:cNvSpPr>
            <a:spLocks noGrp="1"/>
          </p:cNvSpPr>
          <p:nvPr>
            <p:ph idx="1"/>
          </p:nvPr>
        </p:nvSpPr>
        <p:spPr/>
        <p:txBody>
          <a:bodyPr/>
          <a:lstStyle/>
          <a:p>
            <a:r>
              <a:rPr lang="en-US" dirty="0">
                <a:latin typeface="Calibri" charset="0"/>
                <a:ea typeface="MS PGothic" charset="0"/>
              </a:rPr>
              <a:t>Removal of a nucleotide from the end of a DNA fragment is called</a:t>
            </a:r>
            <a:r>
              <a:rPr lang="en-US" i="1" dirty="0">
                <a:latin typeface="Calibri" charset="0"/>
                <a:ea typeface="MS PGothic" charset="0"/>
              </a:rPr>
              <a:t> exonuclease </a:t>
            </a:r>
            <a:r>
              <a:rPr lang="en-US" dirty="0">
                <a:latin typeface="Calibri" charset="0"/>
                <a:ea typeface="MS PGothic" charset="0"/>
              </a:rPr>
              <a:t>activity.</a:t>
            </a:r>
          </a:p>
          <a:p>
            <a:endParaRPr lang="en-US" dirty="0">
              <a:latin typeface="Calibri" charset="0"/>
              <a:ea typeface="MS PGothic" charset="0"/>
            </a:endParaRPr>
          </a:p>
          <a:p>
            <a:r>
              <a:rPr lang="en-US" dirty="0">
                <a:latin typeface="Calibri" charset="0"/>
                <a:ea typeface="MS PGothic" charset="0"/>
              </a:rPr>
              <a:t>All of </a:t>
            </a:r>
            <a:r>
              <a:rPr lang="en-US" i="1" dirty="0">
                <a:latin typeface="Calibri" charset="0"/>
                <a:ea typeface="MS PGothic" charset="0"/>
              </a:rPr>
              <a:t>E. coli’s </a:t>
            </a:r>
            <a:r>
              <a:rPr lang="en-US" dirty="0">
                <a:latin typeface="Calibri" charset="0"/>
                <a:ea typeface="MS PGothic" charset="0"/>
              </a:rPr>
              <a:t>DNA polymerases also have 3’-5’ exonuclease activity as part of the proofreading activity.</a:t>
            </a:r>
          </a:p>
          <a:p>
            <a:r>
              <a:rPr lang="en-US" b="1" dirty="0">
                <a:latin typeface="Calibri" charset="0"/>
                <a:ea typeface="MS PGothic" charset="0"/>
              </a:rPr>
              <a:t>See table 11.2</a:t>
            </a:r>
          </a:p>
        </p:txBody>
      </p:sp>
    </p:spTree>
    <p:extLst>
      <p:ext uri="{BB962C8B-B14F-4D97-AF65-F5344CB8AC3E}">
        <p14:creationId xmlns:p14="http://schemas.microsoft.com/office/powerpoint/2010/main" val="396162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8A8F-F4B9-6B4B-8919-87E6AAAE9E2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31BA20B-FA4D-DB40-BA5F-47263AF9AAC2}"/>
              </a:ext>
            </a:extLst>
          </p:cNvPr>
          <p:cNvSpPr>
            <a:spLocks noGrp="1"/>
          </p:cNvSpPr>
          <p:nvPr>
            <p:ph idx="1"/>
          </p:nvPr>
        </p:nvSpPr>
        <p:spPr/>
        <p:txBody>
          <a:bodyPr/>
          <a:lstStyle/>
          <a:p>
            <a:r>
              <a:rPr lang="en-US" dirty="0"/>
              <a:t>**The immediate repair activity of DNA pol III in </a:t>
            </a:r>
            <a:r>
              <a:rPr lang="en-US" i="1" dirty="0"/>
              <a:t>E. coli </a:t>
            </a:r>
            <a:r>
              <a:rPr lang="en-US" dirty="0"/>
              <a:t>is only one mechanism of DNA repair. </a:t>
            </a:r>
          </a:p>
          <a:p>
            <a:endParaRPr lang="en-US" dirty="0"/>
          </a:p>
          <a:p>
            <a:r>
              <a:rPr lang="en-US" dirty="0"/>
              <a:t>Other types of DNA repair occur in prokaryotes and eukaryotes.  Many involve at least some DNA synthesis by DNA polymerases.</a:t>
            </a:r>
          </a:p>
        </p:txBody>
      </p:sp>
    </p:spTree>
    <p:extLst>
      <p:ext uri="{BB962C8B-B14F-4D97-AF65-F5344CB8AC3E}">
        <p14:creationId xmlns:p14="http://schemas.microsoft.com/office/powerpoint/2010/main" val="4064735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Calibri" charset="0"/>
                <a:ea typeface="MS PGothic" charset="0"/>
              </a:rPr>
              <a:t>Putting it together…</a:t>
            </a:r>
          </a:p>
        </p:txBody>
      </p:sp>
      <p:sp>
        <p:nvSpPr>
          <p:cNvPr id="37890" name="Content Placeholder 2"/>
          <p:cNvSpPr>
            <a:spLocks noGrp="1"/>
          </p:cNvSpPr>
          <p:nvPr>
            <p:ph idx="1"/>
          </p:nvPr>
        </p:nvSpPr>
        <p:spPr/>
        <p:txBody>
          <a:bodyPr>
            <a:normAutofit fontScale="77500" lnSpcReduction="20000"/>
          </a:bodyPr>
          <a:lstStyle/>
          <a:p>
            <a:r>
              <a:rPr lang="en-US" dirty="0">
                <a:latin typeface="Calibri" charset="0"/>
                <a:ea typeface="MS PGothic" charset="0"/>
              </a:rPr>
              <a:t>Observe replication animations—from basic to more detailed.</a:t>
            </a:r>
          </a:p>
          <a:p>
            <a:endParaRPr lang="en-US" dirty="0">
              <a:latin typeface="Calibri" charset="0"/>
              <a:ea typeface="MS PGothic" charset="0"/>
            </a:endParaRPr>
          </a:p>
          <a:p>
            <a:r>
              <a:rPr lang="en-US" dirty="0">
                <a:latin typeface="Calibri" charset="0"/>
                <a:ea typeface="MS PGothic" charset="0"/>
                <a:hlinkClick r:id="rId2"/>
              </a:rPr>
              <a:t>http://www.wiley.com/college/pratt/0471393878/student/animations/dna_replication/index.html</a:t>
            </a:r>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hlinkClick r:id="rId3"/>
              </a:rPr>
              <a:t>https://www.dnalc.org/resources/3d/03-mechanism-of-replication-basic.html</a:t>
            </a:r>
            <a:endParaRPr lang="en-US"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hlinkClick r:id="rId4"/>
              </a:rPr>
              <a:t>https://www.dnalc.org/resources/3d/04-mechanism-of-replication-advanced.html</a:t>
            </a:r>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Tree>
    <p:extLst>
      <p:ext uri="{BB962C8B-B14F-4D97-AF65-F5344CB8AC3E}">
        <p14:creationId xmlns:p14="http://schemas.microsoft.com/office/powerpoint/2010/main" val="4052359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74638"/>
            <a:ext cx="8686800" cy="1143000"/>
          </a:xfrm>
        </p:spPr>
        <p:txBody>
          <a:bodyPr>
            <a:normAutofit fontScale="90000"/>
          </a:bodyPr>
          <a:lstStyle/>
          <a:p>
            <a:pPr algn="l"/>
            <a:r>
              <a:rPr lang="en-US" dirty="0">
                <a:latin typeface="Calibri" charset="0"/>
                <a:ea typeface="MS PGothic" charset="0"/>
              </a:rPr>
              <a:t>What about linear chromosomes</a:t>
            </a:r>
            <a:r>
              <a:rPr lang="en-US">
                <a:latin typeface="Calibri" charset="0"/>
                <a:ea typeface="MS PGothic" charset="0"/>
              </a:rPr>
              <a:t>?...</a:t>
            </a:r>
            <a:r>
              <a:rPr lang="en-US" sz="2800">
                <a:latin typeface="Calibri" charset="0"/>
                <a:ea typeface="MS PGothic" charset="0"/>
              </a:rPr>
              <a:t>(eukaryotes)</a:t>
            </a:r>
            <a:endParaRPr lang="en-US" sz="2800" dirty="0">
              <a:latin typeface="Calibri" charset="0"/>
              <a:ea typeface="MS PGothic" charset="0"/>
            </a:endParaRPr>
          </a:p>
        </p:txBody>
      </p:sp>
      <p:sp>
        <p:nvSpPr>
          <p:cNvPr id="38914" name="Content Placeholder 2"/>
          <p:cNvSpPr>
            <a:spLocks noGrp="1"/>
          </p:cNvSpPr>
          <p:nvPr>
            <p:ph idx="1"/>
          </p:nvPr>
        </p:nvSpPr>
        <p:spPr/>
        <p:txBody>
          <a:bodyPr/>
          <a:lstStyle/>
          <a:p>
            <a:r>
              <a:rPr lang="en-US">
                <a:latin typeface="Calibri" charset="0"/>
                <a:ea typeface="MS PGothic" charset="0"/>
              </a:rPr>
              <a:t>A problem arises with primed replication at DNA ends.</a:t>
            </a:r>
          </a:p>
          <a:p>
            <a:endParaRPr lang="en-US">
              <a:latin typeface="Calibri" charset="0"/>
              <a:ea typeface="MS PGothic" charset="0"/>
            </a:endParaRPr>
          </a:p>
          <a:p>
            <a:r>
              <a:rPr lang="en-US">
                <a:latin typeface="Calibri" charset="0"/>
                <a:ea typeface="MS PGothic" charset="0"/>
              </a:rPr>
              <a:t>Let</a:t>
            </a:r>
            <a:r>
              <a:rPr lang="ja-JP" altLang="en-US">
                <a:latin typeface="Calibri" charset="0"/>
                <a:ea typeface="MS PGothic" charset="0"/>
              </a:rPr>
              <a:t>’</a:t>
            </a:r>
            <a:r>
              <a:rPr lang="en-US" altLang="ja-JP">
                <a:latin typeface="Calibri" charset="0"/>
                <a:ea typeface="MS PGothic" charset="0"/>
              </a:rPr>
              <a:t>s revisit a slide</a:t>
            </a:r>
            <a:endParaRPr lang="en-US">
              <a:latin typeface="Calibri" charset="0"/>
              <a:ea typeface="MS PGothic" charset="0"/>
            </a:endParaRPr>
          </a:p>
        </p:txBody>
      </p:sp>
    </p:spTree>
    <p:extLst>
      <p:ext uri="{BB962C8B-B14F-4D97-AF65-F5344CB8AC3E}">
        <p14:creationId xmlns:p14="http://schemas.microsoft.com/office/powerpoint/2010/main" val="368794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6172200" y="648811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1200" b="1">
                <a:solidFill>
                  <a:srgbClr val="D53D21"/>
                </a:solidFill>
                <a:latin typeface="Arial" charset="0"/>
              </a:rPr>
              <a:t>Figure 11.16</a:t>
            </a:r>
          </a:p>
        </p:txBody>
      </p:sp>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436813" y="339725"/>
            <a:ext cx="4270375" cy="617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Oval 4"/>
          <p:cNvSpPr>
            <a:spLocks noChangeArrowheads="1"/>
          </p:cNvSpPr>
          <p:nvPr/>
        </p:nvSpPr>
        <p:spPr bwMode="auto">
          <a:xfrm>
            <a:off x="5638800" y="5257800"/>
            <a:ext cx="990600" cy="1143000"/>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972447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endParaRPr lang="en-US">
              <a:latin typeface="Calibri" charset="0"/>
              <a:ea typeface="MS PGothic" charset="0"/>
            </a:endParaRPr>
          </a:p>
        </p:txBody>
      </p:sp>
      <p:sp>
        <p:nvSpPr>
          <p:cNvPr id="41986" name="Content Placeholder 2"/>
          <p:cNvSpPr>
            <a:spLocks noGrp="1"/>
          </p:cNvSpPr>
          <p:nvPr>
            <p:ph idx="1"/>
          </p:nvPr>
        </p:nvSpPr>
        <p:spPr/>
        <p:txBody>
          <a:bodyPr>
            <a:normAutofit lnSpcReduction="10000"/>
          </a:bodyPr>
          <a:lstStyle/>
          <a:p>
            <a:r>
              <a:rPr lang="en-US">
                <a:latin typeface="Calibri" charset="0"/>
                <a:ea typeface="MS PGothic" charset="0"/>
              </a:rPr>
              <a:t>After each round of replication, the lagging strand has an  unfilled gap, where primers are removed, but if no adjacent Okasaki fragment exists, the gap cannot be filled.</a:t>
            </a:r>
          </a:p>
          <a:p>
            <a:endParaRPr lang="en-US">
              <a:latin typeface="Calibri" charset="0"/>
              <a:ea typeface="MS PGothic" charset="0"/>
            </a:endParaRPr>
          </a:p>
          <a:p>
            <a:r>
              <a:rPr lang="en-US">
                <a:latin typeface="Calibri" charset="0"/>
                <a:ea typeface="MS PGothic" charset="0"/>
              </a:rPr>
              <a:t>Since this strand serves as template in the next round of replication there is potential for continued shortening of each linear chromosome.</a:t>
            </a:r>
          </a:p>
        </p:txBody>
      </p:sp>
    </p:spTree>
    <p:extLst>
      <p:ext uri="{BB962C8B-B14F-4D97-AF65-F5344CB8AC3E}">
        <p14:creationId xmlns:p14="http://schemas.microsoft.com/office/powerpoint/2010/main" val="172214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fontScale="90000"/>
          </a:bodyPr>
          <a:lstStyle/>
          <a:p>
            <a:r>
              <a:rPr lang="en-US">
                <a:latin typeface="Calibri" charset="0"/>
                <a:ea typeface="MS PGothic" charset="0"/>
              </a:rPr>
              <a:t>The solution? </a:t>
            </a:r>
            <a:br>
              <a:rPr lang="en-US">
                <a:latin typeface="Calibri" charset="0"/>
                <a:ea typeface="MS PGothic" charset="0"/>
              </a:rPr>
            </a:br>
            <a:r>
              <a:rPr lang="en-US">
                <a:solidFill>
                  <a:srgbClr val="FF0000"/>
                </a:solidFill>
                <a:latin typeface="Calibri" charset="0"/>
                <a:ea typeface="MS PGothic" charset="0"/>
              </a:rPr>
              <a:t>Telomeres!</a:t>
            </a:r>
          </a:p>
        </p:txBody>
      </p:sp>
      <p:sp>
        <p:nvSpPr>
          <p:cNvPr id="43010" name="Content Placeholder 2"/>
          <p:cNvSpPr>
            <a:spLocks noGrp="1"/>
          </p:cNvSpPr>
          <p:nvPr>
            <p:ph idx="1"/>
          </p:nvPr>
        </p:nvSpPr>
        <p:spPr/>
        <p:txBody>
          <a:bodyPr/>
          <a:lstStyle/>
          <a:p>
            <a:r>
              <a:rPr lang="en-US" dirty="0">
                <a:latin typeface="Calibri" charset="0"/>
                <a:ea typeface="MS PGothic" charset="0"/>
              </a:rPr>
              <a:t>Telomeres are sections of DNA at the ends of linear chromosomes that you don’t inherit from your parents.</a:t>
            </a:r>
          </a:p>
          <a:p>
            <a:endParaRPr lang="en-US" dirty="0">
              <a:latin typeface="Calibri" charset="0"/>
              <a:ea typeface="MS PGothic" charset="0"/>
            </a:endParaRPr>
          </a:p>
          <a:p>
            <a:r>
              <a:rPr lang="en-US" dirty="0">
                <a:latin typeface="Calibri" charset="0"/>
                <a:ea typeface="MS PGothic" charset="0"/>
              </a:rPr>
              <a:t>Telomeres are created by an enzyme called </a:t>
            </a:r>
            <a:r>
              <a:rPr lang="en-US" b="1" i="1" dirty="0">
                <a:latin typeface="Calibri" charset="0"/>
                <a:ea typeface="MS PGothic" charset="0"/>
              </a:rPr>
              <a:t>telomerase.</a:t>
            </a:r>
            <a:endParaRPr lang="en-US" dirty="0">
              <a:latin typeface="Calibri" charset="0"/>
              <a:ea typeface="MS PGothic" charset="0"/>
            </a:endParaRPr>
          </a:p>
          <a:p>
            <a:pPr>
              <a:buFont typeface="Arial" charset="0"/>
              <a:buNone/>
            </a:pPr>
            <a:endParaRPr lang="en-US" dirty="0">
              <a:latin typeface="Calibri" charset="0"/>
              <a:ea typeface="MS PGothic" charset="0"/>
            </a:endParaRPr>
          </a:p>
        </p:txBody>
      </p:sp>
    </p:spTree>
    <p:extLst>
      <p:ext uri="{BB962C8B-B14F-4D97-AF65-F5344CB8AC3E}">
        <p14:creationId xmlns:p14="http://schemas.microsoft.com/office/powerpoint/2010/main" val="380152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were we…</a:t>
            </a:r>
            <a:br>
              <a:rPr lang="en-US" dirty="0"/>
            </a:br>
            <a:r>
              <a:rPr lang="en-US" dirty="0"/>
              <a:t>Text </a:t>
            </a:r>
            <a:r>
              <a:rPr lang="en-US" dirty="0" err="1"/>
              <a:t>Chpt</a:t>
            </a:r>
            <a:r>
              <a:rPr lang="en-US" dirty="0"/>
              <a:t>. 11</a:t>
            </a:r>
          </a:p>
        </p:txBody>
      </p:sp>
      <p:sp>
        <p:nvSpPr>
          <p:cNvPr id="3" name="Content Placeholder 2"/>
          <p:cNvSpPr>
            <a:spLocks noGrp="1"/>
          </p:cNvSpPr>
          <p:nvPr>
            <p:ph idx="1"/>
          </p:nvPr>
        </p:nvSpPr>
        <p:spPr>
          <a:xfrm>
            <a:off x="226031" y="1600200"/>
            <a:ext cx="8460769" cy="5029199"/>
          </a:xfrm>
        </p:spPr>
        <p:txBody>
          <a:bodyPr>
            <a:normAutofit lnSpcReduction="10000"/>
          </a:bodyPr>
          <a:lstStyle/>
          <a:p>
            <a:pPr marL="457200" lvl="1" indent="0">
              <a:buNone/>
            </a:pPr>
            <a:endParaRPr lang="en-US" dirty="0"/>
          </a:p>
          <a:p>
            <a:pPr marL="457200" lvl="1" indent="0">
              <a:buNone/>
            </a:pPr>
            <a:r>
              <a:rPr lang="en-US" dirty="0"/>
              <a:t>DNA replication</a:t>
            </a:r>
          </a:p>
          <a:p>
            <a:pPr marL="457200" lvl="1" indent="0">
              <a:buNone/>
            </a:pPr>
            <a:r>
              <a:rPr lang="en-US" dirty="0"/>
              <a:t>	 origins of replication—what are they?  How do they serve to start replication</a:t>
            </a:r>
          </a:p>
          <a:p>
            <a:pPr marL="457200" lvl="1" indent="0">
              <a:buNone/>
            </a:pPr>
            <a:r>
              <a:rPr lang="en-US" dirty="0"/>
              <a:t>—DNA sequence has 	meaning---beyond the code for proteins.</a:t>
            </a:r>
          </a:p>
          <a:p>
            <a:pPr marL="457200" lvl="1" indent="0">
              <a:buNone/>
            </a:pPr>
            <a:r>
              <a:rPr lang="en-US" dirty="0"/>
              <a:t>Previous examples?</a:t>
            </a:r>
          </a:p>
          <a:p>
            <a:pPr marL="457200" lvl="1" indent="0">
              <a:buNone/>
            </a:pPr>
            <a:r>
              <a:rPr lang="en-US" dirty="0"/>
              <a:t>	Restriction enzyme recognition sequences—	specific proteins bind to unique DNA sequence </a:t>
            </a:r>
          </a:p>
          <a:p>
            <a:pPr marL="457200" lvl="1" indent="0">
              <a:buNone/>
            </a:pPr>
            <a:r>
              <a:rPr lang="en-US" dirty="0"/>
              <a:t>	and have an effect on the DNA at that sequence</a:t>
            </a:r>
          </a:p>
          <a:p>
            <a:pPr marL="457200" lvl="1" indent="0">
              <a:buNone/>
            </a:pPr>
            <a:r>
              <a:rPr lang="en-US" dirty="0"/>
              <a:t>		</a:t>
            </a:r>
          </a:p>
        </p:txBody>
      </p:sp>
    </p:spTree>
    <p:extLst>
      <p:ext uri="{BB962C8B-B14F-4D97-AF65-F5344CB8AC3E}">
        <p14:creationId xmlns:p14="http://schemas.microsoft.com/office/powerpoint/2010/main" val="76454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a:latin typeface="Calibri" charset="0"/>
                <a:ea typeface="MS PGothic" charset="0"/>
              </a:rPr>
              <a:t>Recall…</a:t>
            </a:r>
          </a:p>
        </p:txBody>
      </p:sp>
      <p:sp>
        <p:nvSpPr>
          <p:cNvPr id="44034" name="Content Placeholder 2"/>
          <p:cNvSpPr>
            <a:spLocks noGrp="1"/>
          </p:cNvSpPr>
          <p:nvPr>
            <p:ph idx="1"/>
          </p:nvPr>
        </p:nvSpPr>
        <p:spPr/>
        <p:txBody>
          <a:bodyPr/>
          <a:lstStyle/>
          <a:p>
            <a:r>
              <a:rPr lang="en-US">
                <a:latin typeface="Calibri" charset="0"/>
                <a:ea typeface="MS PGothic" charset="0"/>
              </a:rPr>
              <a:t>Telomerase is an interesting enzyme which uses its own built in template to copy short repeats which are added to the ends of the inherited DNA.</a:t>
            </a:r>
          </a:p>
          <a:p>
            <a:endParaRPr lang="en-US">
              <a:latin typeface="Calibri" charset="0"/>
              <a:ea typeface="MS PGothic" charset="0"/>
            </a:endParaRPr>
          </a:p>
          <a:p>
            <a:r>
              <a:rPr lang="en-US">
                <a:latin typeface="Calibri" charset="0"/>
                <a:ea typeface="MS PGothic" charset="0"/>
              </a:rPr>
              <a:t>The template is actually RNA! (Recall TERRA?)</a:t>
            </a:r>
          </a:p>
        </p:txBody>
      </p:sp>
    </p:spTree>
    <p:extLst>
      <p:ext uri="{BB962C8B-B14F-4D97-AF65-F5344CB8AC3E}">
        <p14:creationId xmlns:p14="http://schemas.microsoft.com/office/powerpoint/2010/main" val="4246277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11_17_Figure_L.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2652713" y="0"/>
            <a:ext cx="3838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169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3" descr="d:\powerpoint\figures\chapter05\0543.jpg">
            <a:extLst>
              <a:ext uri="{FF2B5EF4-FFF2-40B4-BE49-F238E27FC236}">
                <a16:creationId xmlns:a16="http://schemas.microsoft.com/office/drawing/2014/main" id="{E57069DB-F39E-4445-9BF3-BC6D414CE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58043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273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46038"/>
            <a:ext cx="8229600" cy="1143000"/>
          </a:xfrm>
        </p:spPr>
        <p:txBody>
          <a:bodyPr/>
          <a:lstStyle/>
          <a:p>
            <a:r>
              <a:rPr lang="en-US">
                <a:latin typeface="Calibri" charset="0"/>
                <a:ea typeface="MS PGothic" charset="0"/>
              </a:rPr>
              <a:t>What do telomeres actually do?</a:t>
            </a:r>
          </a:p>
        </p:txBody>
      </p:sp>
      <p:sp>
        <p:nvSpPr>
          <p:cNvPr id="47106" name="Content Placeholder 2"/>
          <p:cNvSpPr>
            <a:spLocks noGrp="1"/>
          </p:cNvSpPr>
          <p:nvPr>
            <p:ph idx="1"/>
          </p:nvPr>
        </p:nvSpPr>
        <p:spPr>
          <a:xfrm>
            <a:off x="457200" y="1371600"/>
            <a:ext cx="8229600" cy="4525963"/>
          </a:xfrm>
        </p:spPr>
        <p:txBody>
          <a:bodyPr>
            <a:normAutofit fontScale="92500" lnSpcReduction="10000"/>
          </a:bodyPr>
          <a:lstStyle/>
          <a:p>
            <a:r>
              <a:rPr lang="en-US">
                <a:latin typeface="Calibri" charset="0"/>
                <a:ea typeface="MS PGothic" charset="0"/>
              </a:rPr>
              <a:t>They serve as a protection against loss of </a:t>
            </a:r>
            <a:r>
              <a:rPr lang="en-US" b="1" i="1">
                <a:latin typeface="Calibri" charset="0"/>
                <a:ea typeface="MS PGothic" charset="0"/>
              </a:rPr>
              <a:t>important</a:t>
            </a:r>
            <a:r>
              <a:rPr lang="en-US">
                <a:latin typeface="Calibri" charset="0"/>
                <a:ea typeface="MS PGothic" charset="0"/>
              </a:rPr>
              <a:t> DNA due to this replication problem.</a:t>
            </a:r>
          </a:p>
          <a:p>
            <a:endParaRPr lang="en-US">
              <a:latin typeface="Calibri" charset="0"/>
              <a:ea typeface="MS PGothic" charset="0"/>
            </a:endParaRPr>
          </a:p>
          <a:p>
            <a:r>
              <a:rPr lang="en-US">
                <a:latin typeface="Calibri" charset="0"/>
                <a:ea typeface="MS PGothic" charset="0"/>
              </a:rPr>
              <a:t>Shortening of the ends of the chromosomes is fine if it just removes some telomere repeats.</a:t>
            </a:r>
          </a:p>
          <a:p>
            <a:endParaRPr lang="en-US">
              <a:latin typeface="Calibri" charset="0"/>
              <a:ea typeface="MS PGothic" charset="0"/>
            </a:endParaRPr>
          </a:p>
          <a:p>
            <a:r>
              <a:rPr lang="en-US">
                <a:latin typeface="Calibri" charset="0"/>
                <a:ea typeface="MS PGothic" charset="0"/>
              </a:rPr>
              <a:t>Shortening of the ends of chromosomes is NOT FINE if it removes genes that encode essential proteins!</a:t>
            </a:r>
          </a:p>
        </p:txBody>
      </p:sp>
    </p:spTree>
    <p:extLst>
      <p:ext uri="{BB962C8B-B14F-4D97-AF65-F5344CB8AC3E}">
        <p14:creationId xmlns:p14="http://schemas.microsoft.com/office/powerpoint/2010/main" val="3263970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502B-0B67-6546-9641-6188AB34E8F2}"/>
              </a:ext>
            </a:extLst>
          </p:cNvPr>
          <p:cNvSpPr>
            <a:spLocks noGrp="1"/>
          </p:cNvSpPr>
          <p:nvPr>
            <p:ph type="title"/>
          </p:nvPr>
        </p:nvSpPr>
        <p:spPr>
          <a:xfrm>
            <a:off x="457200" y="616857"/>
            <a:ext cx="8229600" cy="1143000"/>
          </a:xfrm>
        </p:spPr>
        <p:txBody>
          <a:bodyPr>
            <a:noAutofit/>
          </a:bodyPr>
          <a:lstStyle/>
          <a:p>
            <a:r>
              <a:rPr lang="en-US" sz="3600" dirty="0"/>
              <a:t>Telomeres also protect against fusion of chromosome ends.  </a:t>
            </a:r>
            <a:br>
              <a:rPr lang="en-US" sz="3600" dirty="0"/>
            </a:br>
            <a:endParaRPr lang="en-US" sz="3600" dirty="0"/>
          </a:p>
        </p:txBody>
      </p:sp>
      <p:sp>
        <p:nvSpPr>
          <p:cNvPr id="3" name="Content Placeholder 2">
            <a:extLst>
              <a:ext uri="{FF2B5EF4-FFF2-40B4-BE49-F238E27FC236}">
                <a16:creationId xmlns:a16="http://schemas.microsoft.com/office/drawing/2014/main" id="{74C30428-CDFA-E04B-9D96-77AD9E7F3213}"/>
              </a:ext>
            </a:extLst>
          </p:cNvPr>
          <p:cNvSpPr>
            <a:spLocks noGrp="1"/>
          </p:cNvSpPr>
          <p:nvPr>
            <p:ph idx="1"/>
          </p:nvPr>
        </p:nvSpPr>
        <p:spPr/>
        <p:txBody>
          <a:bodyPr>
            <a:normAutofit/>
          </a:bodyPr>
          <a:lstStyle/>
          <a:p>
            <a:r>
              <a:rPr lang="en-US" dirty="0"/>
              <a:t>Both the DNA repeats (telomeres) and telomere-binding proteins, serve to inhibit the natural tendency of DNA ends to interact and sometimes fuse.  </a:t>
            </a:r>
          </a:p>
          <a:p>
            <a:endParaRPr lang="en-US" dirty="0"/>
          </a:p>
          <a:p>
            <a:r>
              <a:rPr lang="en-US" dirty="0"/>
              <a:t>When chromosomes become critically short, they tend to fuse as the ends are mistaken for DNA breaks which need repair. </a:t>
            </a:r>
          </a:p>
        </p:txBody>
      </p:sp>
    </p:spTree>
    <p:extLst>
      <p:ext uri="{BB962C8B-B14F-4D97-AF65-F5344CB8AC3E}">
        <p14:creationId xmlns:p14="http://schemas.microsoft.com/office/powerpoint/2010/main" val="3681745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DC160-29DE-BD48-B989-A1B4080B0ADA}"/>
              </a:ext>
            </a:extLst>
          </p:cNvPr>
          <p:cNvSpPr>
            <a:spLocks noGrp="1"/>
          </p:cNvSpPr>
          <p:nvPr>
            <p:ph type="title"/>
          </p:nvPr>
        </p:nvSpPr>
        <p:spPr/>
        <p:txBody>
          <a:bodyPr>
            <a:normAutofit fontScale="90000"/>
          </a:bodyPr>
          <a:lstStyle/>
          <a:p>
            <a:r>
              <a:rPr lang="en-US" sz="3600" dirty="0"/>
              <a:t>We can see these fusions during mitosis with sister chromatids</a:t>
            </a:r>
            <a:br>
              <a:rPr lang="en-US" dirty="0"/>
            </a:br>
            <a:endParaRPr lang="en-US" dirty="0"/>
          </a:p>
        </p:txBody>
      </p:sp>
      <p:sp>
        <p:nvSpPr>
          <p:cNvPr id="3" name="Content Placeholder 2">
            <a:extLst>
              <a:ext uri="{FF2B5EF4-FFF2-40B4-BE49-F238E27FC236}">
                <a16:creationId xmlns:a16="http://schemas.microsoft.com/office/drawing/2014/main" id="{B6346D03-2196-F942-AEF6-D3E820052B8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73713A2-D1F6-A04F-82EE-C0B2E678BBDA}"/>
              </a:ext>
            </a:extLst>
          </p:cNvPr>
          <p:cNvPicPr>
            <a:picLocks noChangeAspect="1"/>
          </p:cNvPicPr>
          <p:nvPr/>
        </p:nvPicPr>
        <p:blipFill>
          <a:blip r:embed="rId2"/>
          <a:stretch>
            <a:fillRect/>
          </a:stretch>
        </p:blipFill>
        <p:spPr>
          <a:xfrm>
            <a:off x="850210" y="1030514"/>
            <a:ext cx="8293789" cy="5344886"/>
          </a:xfrm>
          <a:prstGeom prst="rect">
            <a:avLst/>
          </a:prstGeom>
        </p:spPr>
      </p:pic>
    </p:spTree>
    <p:extLst>
      <p:ext uri="{BB962C8B-B14F-4D97-AF65-F5344CB8AC3E}">
        <p14:creationId xmlns:p14="http://schemas.microsoft.com/office/powerpoint/2010/main" val="2318150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34D1-9FB7-F64F-9813-5B3CD18221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D0E0CD-3F2D-1940-88CA-A3F4654629A1}"/>
              </a:ext>
            </a:extLst>
          </p:cNvPr>
          <p:cNvSpPr>
            <a:spLocks noGrp="1"/>
          </p:cNvSpPr>
          <p:nvPr>
            <p:ph idx="1"/>
          </p:nvPr>
        </p:nvSpPr>
        <p:spPr>
          <a:xfrm>
            <a:off x="457200" y="656771"/>
            <a:ext cx="8229600" cy="4525963"/>
          </a:xfrm>
        </p:spPr>
        <p:txBody>
          <a:bodyPr/>
          <a:lstStyle/>
          <a:p>
            <a:r>
              <a:rPr lang="en-US" dirty="0"/>
              <a:t>We can also see chromosomes with short telomeres fusing in interphase.</a:t>
            </a:r>
          </a:p>
          <a:p>
            <a:pPr lvl="1"/>
            <a:r>
              <a:rPr lang="en-US" dirty="0"/>
              <a:t>Different chromosomes may fuse, which is sometimes mechanism behind chromosome translocations.</a:t>
            </a:r>
          </a:p>
          <a:p>
            <a:pPr lvl="1"/>
            <a:endParaRPr lang="en-US" dirty="0"/>
          </a:p>
          <a:p>
            <a:pPr marL="457200" lvl="1" indent="0">
              <a:buNone/>
            </a:pPr>
            <a:endParaRPr lang="en-US" dirty="0"/>
          </a:p>
        </p:txBody>
      </p:sp>
      <p:pic>
        <p:nvPicPr>
          <p:cNvPr id="4" name="Picture 3">
            <a:extLst>
              <a:ext uri="{FF2B5EF4-FFF2-40B4-BE49-F238E27FC236}">
                <a16:creationId xmlns:a16="http://schemas.microsoft.com/office/drawing/2014/main" id="{1550B8DE-00DB-F344-BF50-EB4BAA6BD417}"/>
              </a:ext>
            </a:extLst>
          </p:cNvPr>
          <p:cNvPicPr>
            <a:picLocks noChangeAspect="1"/>
          </p:cNvPicPr>
          <p:nvPr/>
        </p:nvPicPr>
        <p:blipFill>
          <a:blip r:embed="rId2"/>
          <a:stretch>
            <a:fillRect/>
          </a:stretch>
        </p:blipFill>
        <p:spPr>
          <a:xfrm>
            <a:off x="4455886" y="2902857"/>
            <a:ext cx="4284518" cy="3223306"/>
          </a:xfrm>
          <a:prstGeom prst="rect">
            <a:avLst/>
          </a:prstGeom>
        </p:spPr>
      </p:pic>
    </p:spTree>
    <p:extLst>
      <p:ext uri="{BB962C8B-B14F-4D97-AF65-F5344CB8AC3E}">
        <p14:creationId xmlns:p14="http://schemas.microsoft.com/office/powerpoint/2010/main" val="3921300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rmAutofit fontScale="90000"/>
          </a:bodyPr>
          <a:lstStyle/>
          <a:p>
            <a:r>
              <a:rPr lang="en-US">
                <a:latin typeface="Calibri" charset="0"/>
                <a:ea typeface="MS PGothic" charset="0"/>
              </a:rPr>
              <a:t>Telomeres are also indicators of the age of a cell/organism</a:t>
            </a:r>
          </a:p>
        </p:txBody>
      </p:sp>
      <p:sp>
        <p:nvSpPr>
          <p:cNvPr id="48130" name="Content Placeholder 2"/>
          <p:cNvSpPr>
            <a:spLocks noGrp="1"/>
          </p:cNvSpPr>
          <p:nvPr>
            <p:ph idx="1"/>
          </p:nvPr>
        </p:nvSpPr>
        <p:spPr/>
        <p:txBody>
          <a:bodyPr>
            <a:normAutofit lnSpcReduction="10000"/>
          </a:bodyPr>
          <a:lstStyle/>
          <a:p>
            <a:r>
              <a:rPr lang="en-US" dirty="0">
                <a:latin typeface="Calibri" charset="0"/>
                <a:ea typeface="MS PGothic" charset="0"/>
              </a:rPr>
              <a:t>Telomerase is active during development of an organism, but later stops working.  </a:t>
            </a:r>
          </a:p>
          <a:p>
            <a:endParaRPr lang="en-US" dirty="0">
              <a:latin typeface="Calibri" charset="0"/>
              <a:ea typeface="MS PGothic" charset="0"/>
            </a:endParaRPr>
          </a:p>
          <a:p>
            <a:r>
              <a:rPr lang="en-US" dirty="0">
                <a:latin typeface="Calibri" charset="0"/>
                <a:ea typeface="MS PGothic" charset="0"/>
              </a:rPr>
              <a:t>In other words, our cells do not keep adding telomere repeats to chromosomes throughout our lifetime.</a:t>
            </a:r>
          </a:p>
          <a:p>
            <a:endParaRPr lang="en-US" dirty="0">
              <a:latin typeface="Calibri" charset="0"/>
              <a:ea typeface="MS PGothic" charset="0"/>
            </a:endParaRPr>
          </a:p>
          <a:p>
            <a:r>
              <a:rPr lang="en-US" dirty="0">
                <a:latin typeface="Calibri" charset="0"/>
                <a:ea typeface="MS PGothic" charset="0"/>
              </a:rPr>
              <a:t>Therefore we loose telomeres with each cell division (due to DNA replication).</a:t>
            </a:r>
          </a:p>
        </p:txBody>
      </p:sp>
    </p:spTree>
    <p:extLst>
      <p:ext uri="{BB962C8B-B14F-4D97-AF65-F5344CB8AC3E}">
        <p14:creationId xmlns:p14="http://schemas.microsoft.com/office/powerpoint/2010/main" val="1452005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B381-25A8-6549-BCA6-9DA37AF23DB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B3BB73C-A6E1-104F-A38A-2A99272051D4}"/>
              </a:ext>
            </a:extLst>
          </p:cNvPr>
          <p:cNvPicPr>
            <a:picLocks noGrp="1" noChangeAspect="1"/>
          </p:cNvPicPr>
          <p:nvPr>
            <p:ph idx="1"/>
          </p:nvPr>
        </p:nvPicPr>
        <p:blipFill>
          <a:blip r:embed="rId2"/>
          <a:stretch>
            <a:fillRect/>
          </a:stretch>
        </p:blipFill>
        <p:spPr>
          <a:xfrm>
            <a:off x="957943" y="885371"/>
            <a:ext cx="7584469" cy="5688352"/>
          </a:xfrm>
          <a:prstGeom prst="rect">
            <a:avLst/>
          </a:prstGeom>
        </p:spPr>
      </p:pic>
    </p:spTree>
    <p:extLst>
      <p:ext uri="{BB962C8B-B14F-4D97-AF65-F5344CB8AC3E}">
        <p14:creationId xmlns:p14="http://schemas.microsoft.com/office/powerpoint/2010/main" val="3639280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endParaRPr lang="en-US">
              <a:latin typeface="Calibri" charset="0"/>
              <a:ea typeface="MS PGothic" charset="0"/>
            </a:endParaRPr>
          </a:p>
        </p:txBody>
      </p:sp>
      <p:sp>
        <p:nvSpPr>
          <p:cNvPr id="49154" name="Content Placeholder 2"/>
          <p:cNvSpPr>
            <a:spLocks noGrp="1"/>
          </p:cNvSpPr>
          <p:nvPr>
            <p:ph idx="1"/>
          </p:nvPr>
        </p:nvSpPr>
        <p:spPr/>
        <p:txBody>
          <a:bodyPr/>
          <a:lstStyle/>
          <a:p>
            <a:r>
              <a:rPr lang="en-US">
                <a:latin typeface="Calibri" charset="0"/>
                <a:ea typeface="MS PGothic" charset="0"/>
              </a:rPr>
              <a:t>So our chromosomes continue to shorten with every round of replication.  As long as the shortening does not remove essential genes, there is not problem.</a:t>
            </a:r>
          </a:p>
          <a:p>
            <a:endParaRPr lang="en-US">
              <a:latin typeface="Calibri" charset="0"/>
              <a:ea typeface="MS PGothic" charset="0"/>
            </a:endParaRPr>
          </a:p>
          <a:p>
            <a:r>
              <a:rPr lang="en-US">
                <a:latin typeface="Calibri" charset="0"/>
                <a:ea typeface="MS PGothic" charset="0"/>
              </a:rPr>
              <a:t>But the shortening serves as an indicator of the number of rounds of replication and then cell division that has taken place.</a:t>
            </a:r>
          </a:p>
        </p:txBody>
      </p:sp>
    </p:spTree>
    <p:extLst>
      <p:ext uri="{BB962C8B-B14F-4D97-AF65-F5344CB8AC3E}">
        <p14:creationId xmlns:p14="http://schemas.microsoft.com/office/powerpoint/2010/main" val="253737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205-310A-5044-B4C8-E3BB8F658232}"/>
              </a:ext>
            </a:extLst>
          </p:cNvPr>
          <p:cNvSpPr>
            <a:spLocks noGrp="1"/>
          </p:cNvSpPr>
          <p:nvPr>
            <p:ph type="title"/>
          </p:nvPr>
        </p:nvSpPr>
        <p:spPr/>
        <p:txBody>
          <a:bodyPr>
            <a:normAutofit fontScale="90000"/>
          </a:bodyPr>
          <a:lstStyle/>
          <a:p>
            <a:r>
              <a:rPr lang="en-US" dirty="0"/>
              <a:t>Where were we…</a:t>
            </a:r>
            <a:br>
              <a:rPr lang="en-US" dirty="0"/>
            </a:br>
            <a:endParaRPr lang="en-US" dirty="0"/>
          </a:p>
        </p:txBody>
      </p:sp>
      <p:sp>
        <p:nvSpPr>
          <p:cNvPr id="3" name="Content Placeholder 2">
            <a:extLst>
              <a:ext uri="{FF2B5EF4-FFF2-40B4-BE49-F238E27FC236}">
                <a16:creationId xmlns:a16="http://schemas.microsoft.com/office/drawing/2014/main" id="{71AD60C4-F6FE-C04B-A170-6E16951073A7}"/>
              </a:ext>
            </a:extLst>
          </p:cNvPr>
          <p:cNvSpPr>
            <a:spLocks noGrp="1"/>
          </p:cNvSpPr>
          <p:nvPr>
            <p:ph idx="1"/>
          </p:nvPr>
        </p:nvSpPr>
        <p:spPr/>
        <p:txBody>
          <a:bodyPr>
            <a:normAutofit lnSpcReduction="10000"/>
          </a:bodyPr>
          <a:lstStyle/>
          <a:p>
            <a:r>
              <a:rPr lang="en-US" dirty="0"/>
              <a:t>Some proteins have absolute sequence specificity. (Restriction enzymes)</a:t>
            </a:r>
          </a:p>
          <a:p>
            <a:endParaRPr lang="en-US" dirty="0"/>
          </a:p>
          <a:p>
            <a:r>
              <a:rPr lang="en-US" dirty="0"/>
              <a:t>Some proteins have more flexibility---can bind similar sequence—which is called the </a:t>
            </a:r>
            <a:r>
              <a:rPr lang="en-US" b="1" i="1" dirty="0"/>
              <a:t>consensus</a:t>
            </a:r>
            <a:r>
              <a:rPr lang="en-US" dirty="0"/>
              <a:t> sequence for that DNA-binding protein.</a:t>
            </a:r>
          </a:p>
          <a:p>
            <a:r>
              <a:rPr lang="en-US" dirty="0"/>
              <a:t>(Sometimes a consensus sequence has a non-variable position within the consensus).</a:t>
            </a:r>
          </a:p>
        </p:txBody>
      </p:sp>
    </p:spTree>
    <p:extLst>
      <p:ext uri="{BB962C8B-B14F-4D97-AF65-F5344CB8AC3E}">
        <p14:creationId xmlns:p14="http://schemas.microsoft.com/office/powerpoint/2010/main" val="2633583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endParaRPr lang="en-US">
              <a:latin typeface="Calibri" charset="0"/>
              <a:ea typeface="MS PGothic" charset="0"/>
            </a:endParaRPr>
          </a:p>
        </p:txBody>
      </p:sp>
      <p:sp>
        <p:nvSpPr>
          <p:cNvPr id="50178" name="Content Placeholder 2"/>
          <p:cNvSpPr>
            <a:spLocks noGrp="1"/>
          </p:cNvSpPr>
          <p:nvPr>
            <p:ph idx="1"/>
          </p:nvPr>
        </p:nvSpPr>
        <p:spPr/>
        <p:txBody>
          <a:bodyPr/>
          <a:lstStyle/>
          <a:p>
            <a:r>
              <a:rPr lang="en-US">
                <a:latin typeface="Calibri" charset="0"/>
                <a:ea typeface="MS PGothic" charset="0"/>
              </a:rPr>
              <a:t>The more rounds of replication, the shorter the chromosomes.</a:t>
            </a:r>
          </a:p>
          <a:p>
            <a:endParaRPr lang="en-US">
              <a:latin typeface="Calibri" charset="0"/>
              <a:ea typeface="MS PGothic" charset="0"/>
            </a:endParaRPr>
          </a:p>
          <a:p>
            <a:r>
              <a:rPr lang="en-US">
                <a:latin typeface="Calibri" charset="0"/>
                <a:ea typeface="MS PGothic" charset="0"/>
              </a:rPr>
              <a:t>This shortening actually helps a cell know when it is too old to safely remain a part of the organism.</a:t>
            </a:r>
          </a:p>
          <a:p>
            <a:r>
              <a:rPr lang="en-US">
                <a:latin typeface="Calibri" charset="0"/>
                <a:ea typeface="MS PGothic" charset="0"/>
              </a:rPr>
              <a:t>A cell that senses it has short chromosomes is normally triggered to undergo </a:t>
            </a:r>
            <a:r>
              <a:rPr lang="en-US" b="1" i="1">
                <a:latin typeface="Calibri" charset="0"/>
                <a:ea typeface="MS PGothic" charset="0"/>
              </a:rPr>
              <a:t>apoptosis</a:t>
            </a:r>
            <a:r>
              <a:rPr lang="en-US">
                <a:latin typeface="Calibri" charset="0"/>
                <a:ea typeface="MS PGothic" charset="0"/>
              </a:rPr>
              <a:t>.</a:t>
            </a:r>
          </a:p>
        </p:txBody>
      </p:sp>
    </p:spTree>
    <p:extLst>
      <p:ext uri="{BB962C8B-B14F-4D97-AF65-F5344CB8AC3E}">
        <p14:creationId xmlns:p14="http://schemas.microsoft.com/office/powerpoint/2010/main" val="4197771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a:latin typeface="Calibri" charset="0"/>
              <a:ea typeface="MS PGothic" charset="0"/>
            </a:endParaRPr>
          </a:p>
        </p:txBody>
      </p:sp>
      <p:sp>
        <p:nvSpPr>
          <p:cNvPr id="51202" name="Content Placeholder 2"/>
          <p:cNvSpPr>
            <a:spLocks noGrp="1"/>
          </p:cNvSpPr>
          <p:nvPr>
            <p:ph idx="1"/>
          </p:nvPr>
        </p:nvSpPr>
        <p:spPr>
          <a:xfrm>
            <a:off x="348343" y="1600200"/>
            <a:ext cx="8338457" cy="4902200"/>
          </a:xfrm>
        </p:spPr>
        <p:txBody>
          <a:bodyPr>
            <a:normAutofit/>
          </a:bodyPr>
          <a:lstStyle/>
          <a:p>
            <a:r>
              <a:rPr lang="en-US" dirty="0">
                <a:latin typeface="Calibri" charset="0"/>
                <a:ea typeface="MS PGothic" charset="0"/>
              </a:rPr>
              <a:t>The shortening of telomeres is a safety mechanism to reduce the accumulation of cells with DNA that may have accumulated mutations with many rounds of replication.</a:t>
            </a:r>
          </a:p>
          <a:p>
            <a:endParaRPr lang="en-US" dirty="0">
              <a:latin typeface="Calibri" charset="0"/>
              <a:ea typeface="MS PGothic" charset="0"/>
            </a:endParaRPr>
          </a:p>
          <a:p>
            <a:r>
              <a:rPr lang="en-US" dirty="0">
                <a:latin typeface="Calibri" charset="0"/>
                <a:ea typeface="MS PGothic" charset="0"/>
              </a:rPr>
              <a:t>The older the cell in the body, the shorter the chromosomes…</a:t>
            </a:r>
          </a:p>
          <a:p>
            <a:r>
              <a:rPr lang="en-US" dirty="0">
                <a:latin typeface="Calibri" charset="0"/>
                <a:ea typeface="MS PGothic" charset="0"/>
              </a:rPr>
              <a:t>And these shorter chromosomes may have accumulated many mutations.</a:t>
            </a:r>
          </a:p>
        </p:txBody>
      </p:sp>
    </p:spTree>
    <p:extLst>
      <p:ext uri="{BB962C8B-B14F-4D97-AF65-F5344CB8AC3E}">
        <p14:creationId xmlns:p14="http://schemas.microsoft.com/office/powerpoint/2010/main" val="2001059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a:latin typeface="Calibri" charset="0"/>
              <a:ea typeface="MS PGothic" charset="0"/>
            </a:endParaRPr>
          </a:p>
        </p:txBody>
      </p:sp>
      <p:sp>
        <p:nvSpPr>
          <p:cNvPr id="54274" name="Content Placeholder 2"/>
          <p:cNvSpPr>
            <a:spLocks noGrp="1"/>
          </p:cNvSpPr>
          <p:nvPr>
            <p:ph idx="1"/>
          </p:nvPr>
        </p:nvSpPr>
        <p:spPr>
          <a:xfrm>
            <a:off x="457200" y="609600"/>
            <a:ext cx="8229600" cy="4525963"/>
          </a:xfrm>
        </p:spPr>
        <p:txBody>
          <a:bodyPr>
            <a:normAutofit fontScale="92500"/>
          </a:bodyPr>
          <a:lstStyle/>
          <a:p>
            <a:r>
              <a:rPr lang="en-US">
                <a:latin typeface="Calibri" charset="0"/>
                <a:ea typeface="MS PGothic" charset="0"/>
              </a:rPr>
              <a:t>Active telomerase is found in lots of cancer cells!  </a:t>
            </a:r>
          </a:p>
          <a:p>
            <a:r>
              <a:rPr lang="en-US">
                <a:latin typeface="Calibri" charset="0"/>
                <a:ea typeface="MS PGothic" charset="0"/>
              </a:rPr>
              <a:t>Recall adults are not supposed to keep making telomerase.  This insures that chromosomes shorten and that older cells eventually die by apoptosis.</a:t>
            </a:r>
          </a:p>
          <a:p>
            <a:endParaRPr lang="en-US">
              <a:latin typeface="Calibri" charset="0"/>
              <a:ea typeface="MS PGothic" charset="0"/>
            </a:endParaRPr>
          </a:p>
          <a:p>
            <a:r>
              <a:rPr lang="en-US">
                <a:latin typeface="Calibri" charset="0"/>
                <a:ea typeface="MS PGothic" charset="0"/>
              </a:rPr>
              <a:t>Active telomerase confuses the system. Cells lose track of their age and are allowed to divide too many times.</a:t>
            </a:r>
          </a:p>
        </p:txBody>
      </p:sp>
    </p:spTree>
    <p:extLst>
      <p:ext uri="{BB962C8B-B14F-4D97-AF65-F5344CB8AC3E}">
        <p14:creationId xmlns:p14="http://schemas.microsoft.com/office/powerpoint/2010/main" val="1888488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endParaRPr lang="en-US">
              <a:latin typeface="Calibri" charset="0"/>
              <a:ea typeface="MS PGothic" charset="0"/>
            </a:endParaRPr>
          </a:p>
        </p:txBody>
      </p:sp>
      <p:sp>
        <p:nvSpPr>
          <p:cNvPr id="55298" name="Content Placeholder 2"/>
          <p:cNvSpPr>
            <a:spLocks noGrp="1"/>
          </p:cNvSpPr>
          <p:nvPr>
            <p:ph idx="1"/>
          </p:nvPr>
        </p:nvSpPr>
        <p:spPr/>
        <p:txBody>
          <a:bodyPr>
            <a:normAutofit/>
          </a:bodyPr>
          <a:lstStyle/>
          <a:p>
            <a:r>
              <a:rPr lang="en-US" dirty="0">
                <a:latin typeface="Calibri" charset="0"/>
                <a:ea typeface="MS PGothic" charset="0"/>
              </a:rPr>
              <a:t>The risk is accumulation of errors/mutations  in the DNA due to too many rounds of replication.</a:t>
            </a:r>
          </a:p>
          <a:p>
            <a:endParaRPr lang="en-US" dirty="0">
              <a:latin typeface="Calibri" charset="0"/>
              <a:ea typeface="MS PGothic" charset="0"/>
            </a:endParaRPr>
          </a:p>
          <a:p>
            <a:r>
              <a:rPr lang="en-US" dirty="0">
                <a:latin typeface="Calibri" charset="0"/>
                <a:ea typeface="MS PGothic" charset="0"/>
              </a:rPr>
              <a:t>The mutations are random (occurring in any place in the genome, and in potentially any gene(s), but the chance of affecting critical cell cycle regulation genes goes up.</a:t>
            </a:r>
          </a:p>
        </p:txBody>
      </p:sp>
    </p:spTree>
    <p:extLst>
      <p:ext uri="{BB962C8B-B14F-4D97-AF65-F5344CB8AC3E}">
        <p14:creationId xmlns:p14="http://schemas.microsoft.com/office/powerpoint/2010/main" val="1874665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124E-8E83-524B-9C5E-9E27987B92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E3F921-EF91-E848-8827-7ED2BA86F621}"/>
              </a:ext>
            </a:extLst>
          </p:cNvPr>
          <p:cNvSpPr>
            <a:spLocks noGrp="1"/>
          </p:cNvSpPr>
          <p:nvPr>
            <p:ph idx="1"/>
          </p:nvPr>
        </p:nvSpPr>
        <p:spPr/>
        <p:txBody>
          <a:bodyPr/>
          <a:lstStyle/>
          <a:p>
            <a:r>
              <a:rPr lang="en-US" dirty="0"/>
              <a:t>If cell cycle genes are dysregulated, cell cycle may occur to often, too fast, or in tissues where cells should no longer divide. </a:t>
            </a:r>
          </a:p>
          <a:p>
            <a:endParaRPr lang="en-US" dirty="0"/>
          </a:p>
          <a:p>
            <a:r>
              <a:rPr lang="en-US" dirty="0"/>
              <a:t>Apoptosis may be inhibited.  </a:t>
            </a:r>
          </a:p>
          <a:p>
            <a:endParaRPr lang="en-US" dirty="0"/>
          </a:p>
          <a:p>
            <a:r>
              <a:rPr lang="en-US" dirty="0"/>
              <a:t>Hallmarks of the disease </a:t>
            </a:r>
            <a:r>
              <a:rPr lang="en-US" u="sng" dirty="0"/>
              <a:t>cancer.</a:t>
            </a:r>
          </a:p>
        </p:txBody>
      </p:sp>
    </p:spTree>
    <p:extLst>
      <p:ext uri="{BB962C8B-B14F-4D97-AF65-F5344CB8AC3E}">
        <p14:creationId xmlns:p14="http://schemas.microsoft.com/office/powerpoint/2010/main" val="121206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Features of bacterial origins</a:t>
            </a:r>
            <a:br>
              <a:rPr lang="en-US" dirty="0"/>
            </a:br>
            <a:endParaRPr lang="en-US" dirty="0"/>
          </a:p>
        </p:txBody>
      </p:sp>
      <p:pic>
        <p:nvPicPr>
          <p:cNvPr id="4" name="Content Placeholder 3"/>
          <p:cNvPicPr>
            <a:picLocks noGrp="1" noChangeAspect="1"/>
          </p:cNvPicPr>
          <p:nvPr>
            <p:ph idx="1"/>
          </p:nvPr>
        </p:nvPicPr>
        <p:blipFill>
          <a:blip r:embed="rId2"/>
          <a:srcRect t="1124" b="1124"/>
          <a:stretch>
            <a:fillRect/>
          </a:stretch>
        </p:blipFill>
        <p:spPr/>
      </p:pic>
      <p:sp>
        <p:nvSpPr>
          <p:cNvPr id="3" name="Rectangle 2">
            <a:extLst>
              <a:ext uri="{FF2B5EF4-FFF2-40B4-BE49-F238E27FC236}">
                <a16:creationId xmlns:a16="http://schemas.microsoft.com/office/drawing/2014/main" id="{AA5B85F0-7E1A-4C4C-94D0-709ED795708C}"/>
              </a:ext>
            </a:extLst>
          </p:cNvPr>
          <p:cNvSpPr/>
          <p:nvPr/>
        </p:nvSpPr>
        <p:spPr>
          <a:xfrm>
            <a:off x="457200" y="4194629"/>
            <a:ext cx="8556171" cy="22642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46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9BE6-22AB-3149-A76C-29C906FAC413}"/>
              </a:ext>
            </a:extLst>
          </p:cNvPr>
          <p:cNvSpPr>
            <a:spLocks noGrp="1"/>
          </p:cNvSpPr>
          <p:nvPr>
            <p:ph type="title"/>
          </p:nvPr>
        </p:nvSpPr>
        <p:spPr/>
        <p:txBody>
          <a:bodyPr>
            <a:normAutofit fontScale="90000"/>
          </a:bodyPr>
          <a:lstStyle/>
          <a:p>
            <a:r>
              <a:rPr lang="en-US" dirty="0"/>
              <a:t>Where were we…</a:t>
            </a:r>
            <a:br>
              <a:rPr lang="en-US" dirty="0"/>
            </a:br>
            <a:endParaRPr lang="en-US" dirty="0"/>
          </a:p>
        </p:txBody>
      </p:sp>
      <p:sp>
        <p:nvSpPr>
          <p:cNvPr id="3" name="Content Placeholder 2">
            <a:extLst>
              <a:ext uri="{FF2B5EF4-FFF2-40B4-BE49-F238E27FC236}">
                <a16:creationId xmlns:a16="http://schemas.microsoft.com/office/drawing/2014/main" id="{AE8A14EC-2EE1-0841-B06A-06EFAD7223CB}"/>
              </a:ext>
            </a:extLst>
          </p:cNvPr>
          <p:cNvSpPr>
            <a:spLocks noGrp="1"/>
          </p:cNvSpPr>
          <p:nvPr>
            <p:ph idx="1"/>
          </p:nvPr>
        </p:nvSpPr>
        <p:spPr/>
        <p:txBody>
          <a:bodyPr/>
          <a:lstStyle/>
          <a:p>
            <a:r>
              <a:rPr lang="en-US" dirty="0"/>
              <a:t>We learned the specific roles of many proteins involved in DNA replication.</a:t>
            </a:r>
          </a:p>
          <a:p>
            <a:pPr lvl="1"/>
            <a:r>
              <a:rPr lang="en-US" dirty="0"/>
              <a:t>Be sure to know these proteins, their designation (how to refer to them in writing)</a:t>
            </a:r>
          </a:p>
          <a:p>
            <a:pPr lvl="1"/>
            <a:r>
              <a:rPr lang="en-US" dirty="0"/>
              <a:t>Know their position on replicating DNA</a:t>
            </a:r>
          </a:p>
          <a:p>
            <a:pPr lvl="1"/>
            <a:r>
              <a:rPr lang="en-US" dirty="0"/>
              <a:t>Know their role in DNA replication</a:t>
            </a:r>
          </a:p>
          <a:p>
            <a:pPr lvl="1"/>
            <a:r>
              <a:rPr lang="en-US" dirty="0"/>
              <a:t>Think about what might occur if a specific protein did not function correctly</a:t>
            </a:r>
          </a:p>
        </p:txBody>
      </p:sp>
    </p:spTree>
    <p:extLst>
      <p:ext uri="{BB962C8B-B14F-4D97-AF65-F5344CB8AC3E}">
        <p14:creationId xmlns:p14="http://schemas.microsoft.com/office/powerpoint/2010/main" val="411451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fontScale="90000"/>
          </a:bodyPr>
          <a:lstStyle/>
          <a:p>
            <a:r>
              <a:rPr lang="en-US">
                <a:latin typeface="Calibri" charset="0"/>
                <a:ea typeface="MS PGothic" charset="0"/>
              </a:rPr>
              <a:t>Continuous and discontinuous replication</a:t>
            </a:r>
          </a:p>
        </p:txBody>
      </p:sp>
      <p:sp>
        <p:nvSpPr>
          <p:cNvPr id="63490" name="Content Placeholder 2"/>
          <p:cNvSpPr>
            <a:spLocks noGrp="1"/>
          </p:cNvSpPr>
          <p:nvPr>
            <p:ph idx="1"/>
          </p:nvPr>
        </p:nvSpPr>
        <p:spPr>
          <a:xfrm>
            <a:off x="1485900" y="1885950"/>
            <a:ext cx="6115050" cy="4057650"/>
          </a:xfrm>
        </p:spPr>
        <p:txBody>
          <a:bodyPr>
            <a:normAutofit fontScale="85000" lnSpcReduction="10000"/>
          </a:bodyPr>
          <a:lstStyle/>
          <a:p>
            <a:pPr marL="0" indent="0">
              <a:buNone/>
              <a:defRPr/>
            </a:pPr>
            <a:endParaRPr lang="en-US" dirty="0">
              <a:ea typeface="MS PGothic" charset="0"/>
            </a:endParaRPr>
          </a:p>
          <a:p>
            <a:pPr>
              <a:defRPr/>
            </a:pPr>
            <a:r>
              <a:rPr lang="en-US" dirty="0">
                <a:ea typeface="MS PGothic" charset="0"/>
              </a:rPr>
              <a:t>One strand (leading strand template) allows for </a:t>
            </a:r>
            <a:r>
              <a:rPr lang="en-US" u="sng" dirty="0">
                <a:ea typeface="MS PGothic" charset="0"/>
              </a:rPr>
              <a:t>continuous</a:t>
            </a:r>
            <a:r>
              <a:rPr lang="en-US" dirty="0">
                <a:ea typeface="MS PGothic" charset="0"/>
              </a:rPr>
              <a:t> DNA synthesis in one direction.</a:t>
            </a:r>
          </a:p>
          <a:p>
            <a:pPr>
              <a:defRPr/>
            </a:pPr>
            <a:endParaRPr lang="en-US" dirty="0">
              <a:ea typeface="MS PGothic" charset="0"/>
            </a:endParaRPr>
          </a:p>
          <a:p>
            <a:pPr>
              <a:defRPr/>
            </a:pPr>
            <a:r>
              <a:rPr lang="en-US" dirty="0">
                <a:ea typeface="MS PGothic" charset="0"/>
              </a:rPr>
              <a:t>Other strand (lagging strand template) requires DNA synthesis in the opposite direction, but it can occur in short, </a:t>
            </a:r>
            <a:r>
              <a:rPr lang="en-US" u="sng" dirty="0">
                <a:ea typeface="MS PGothic" charset="0"/>
              </a:rPr>
              <a:t>discontinuous</a:t>
            </a:r>
            <a:r>
              <a:rPr lang="en-US" dirty="0">
                <a:ea typeface="MS PGothic" charset="0"/>
              </a:rPr>
              <a:t> stretches (maintaining a 5’-3’ activity).</a:t>
            </a:r>
          </a:p>
        </p:txBody>
      </p:sp>
    </p:spTree>
    <p:extLst>
      <p:ext uri="{BB962C8B-B14F-4D97-AF65-F5344CB8AC3E}">
        <p14:creationId xmlns:p14="http://schemas.microsoft.com/office/powerpoint/2010/main" val="359794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0"/>
          <p:cNvSpPr txBox="1">
            <a:spLocks noChangeArrowheads="1"/>
          </p:cNvSpPr>
          <p:nvPr/>
        </p:nvSpPr>
        <p:spPr bwMode="auto">
          <a:xfrm>
            <a:off x="5772150" y="5723336"/>
            <a:ext cx="222885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30861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900" b="1">
                <a:solidFill>
                  <a:srgbClr val="D53D21"/>
                </a:solidFill>
                <a:latin typeface="Arial" charset="0"/>
              </a:rPr>
              <a:t>Figure 11.11</a:t>
            </a:r>
          </a:p>
        </p:txBody>
      </p:sp>
      <p:pic>
        <p:nvPicPr>
          <p:cNvPr id="55298" name="Picture 11" descr="11_11Figure-L.jpg                                              002A77B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872980" y="1112045"/>
            <a:ext cx="3396853" cy="4632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val 3"/>
          <p:cNvSpPr/>
          <p:nvPr/>
        </p:nvSpPr>
        <p:spPr>
          <a:xfrm>
            <a:off x="1885950" y="2171700"/>
            <a:ext cx="4686300" cy="32575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369042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5E98-E522-384A-8DD9-44DFCD3A2BBE}"/>
              </a:ext>
            </a:extLst>
          </p:cNvPr>
          <p:cNvSpPr>
            <a:spLocks noGrp="1"/>
          </p:cNvSpPr>
          <p:nvPr>
            <p:ph type="title"/>
          </p:nvPr>
        </p:nvSpPr>
        <p:spPr/>
        <p:txBody>
          <a:bodyPr/>
          <a:lstStyle/>
          <a:p>
            <a:r>
              <a:rPr lang="en-US" dirty="0"/>
              <a:t>Models for the mechanism</a:t>
            </a:r>
          </a:p>
        </p:txBody>
      </p:sp>
      <p:sp>
        <p:nvSpPr>
          <p:cNvPr id="3" name="Content Placeholder 2">
            <a:extLst>
              <a:ext uri="{FF2B5EF4-FFF2-40B4-BE49-F238E27FC236}">
                <a16:creationId xmlns:a16="http://schemas.microsoft.com/office/drawing/2014/main" id="{8E9E28BE-3A5B-BB41-91F2-E8EA9D52C2C3}"/>
              </a:ext>
            </a:extLst>
          </p:cNvPr>
          <p:cNvSpPr>
            <a:spLocks noGrp="1"/>
          </p:cNvSpPr>
          <p:nvPr>
            <p:ph idx="1"/>
          </p:nvPr>
        </p:nvSpPr>
        <p:spPr/>
        <p:txBody>
          <a:bodyPr/>
          <a:lstStyle/>
          <a:p>
            <a:r>
              <a:rPr lang="en-US" dirty="0"/>
              <a:t>Polymerases can move in one overall direction if the lagging strand template flips its orientation locally. </a:t>
            </a:r>
          </a:p>
        </p:txBody>
      </p:sp>
    </p:spTree>
    <p:extLst>
      <p:ext uri="{BB962C8B-B14F-4D97-AF65-F5344CB8AC3E}">
        <p14:creationId xmlns:p14="http://schemas.microsoft.com/office/powerpoint/2010/main" val="81618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3470</TotalTime>
  <Words>1603</Words>
  <Application>Microsoft Macintosh PowerPoint</Application>
  <PresentationFormat>On-screen Show (4:3)</PresentationFormat>
  <Paragraphs>164</Paragraphs>
  <Slides>44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MS PGothic</vt:lpstr>
      <vt:lpstr>Arial</vt:lpstr>
      <vt:lpstr>Calibri</vt:lpstr>
      <vt:lpstr>Times New Roman</vt:lpstr>
      <vt:lpstr>Office Theme</vt:lpstr>
      <vt:lpstr>Molecular Biology Biol 480</vt:lpstr>
      <vt:lpstr>Announcements/Assignments </vt:lpstr>
      <vt:lpstr>Where were we… Text Chpt. 11</vt:lpstr>
      <vt:lpstr>Where were we… </vt:lpstr>
      <vt:lpstr>Features of bacterial origins </vt:lpstr>
      <vt:lpstr>Where were we… </vt:lpstr>
      <vt:lpstr>Continuous and discontinuous replication</vt:lpstr>
      <vt:lpstr>PowerPoint Presentation</vt:lpstr>
      <vt:lpstr>Models for the mechanism</vt:lpstr>
      <vt:lpstr>PowerPoint Presentation</vt:lpstr>
      <vt:lpstr>PowerPoint Presentation</vt:lpstr>
      <vt:lpstr>PowerPoint Presentation</vt:lpstr>
      <vt:lpstr>PowerPoint Presentation</vt:lpstr>
      <vt:lpstr>2 experiments of Okazaki</vt:lpstr>
      <vt:lpstr>PowerPoint Presentation</vt:lpstr>
      <vt:lpstr>PowerPoint Presentation</vt:lpstr>
      <vt:lpstr>Okasaki confirmed that short DNA fragments are joined over time by DNA ligase using mutants for DNA ligase</vt:lpstr>
      <vt:lpstr>Completion of the lagging strand</vt:lpstr>
      <vt:lpstr>PowerPoint Presentation</vt:lpstr>
      <vt:lpstr>PowerPoint Presentation</vt:lpstr>
      <vt:lpstr>PowerPoint Presentation</vt:lpstr>
      <vt:lpstr>PowerPoint Presentation</vt:lpstr>
      <vt:lpstr>PowerPoint Presentation</vt:lpstr>
      <vt:lpstr>PowerPoint Presentation</vt:lpstr>
      <vt:lpstr>Putting it together…</vt:lpstr>
      <vt:lpstr>What about linear chromosomes?...(eukaryotes)</vt:lpstr>
      <vt:lpstr>PowerPoint Presentation</vt:lpstr>
      <vt:lpstr>PowerPoint Presentation</vt:lpstr>
      <vt:lpstr>The solution?  Telomeres!</vt:lpstr>
      <vt:lpstr>Recall…</vt:lpstr>
      <vt:lpstr>PowerPoint Presentation</vt:lpstr>
      <vt:lpstr>PowerPoint Presentation</vt:lpstr>
      <vt:lpstr>What do telomeres actually do?</vt:lpstr>
      <vt:lpstr>Telomeres also protect against fusion of chromosome ends.   </vt:lpstr>
      <vt:lpstr>We can see these fusions during mitosis with sister chromatids </vt:lpstr>
      <vt:lpstr>PowerPoint Presentation</vt:lpstr>
      <vt:lpstr>Telomeres are also indicators of the age of a cell/organism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157</cp:revision>
  <dcterms:created xsi:type="dcterms:W3CDTF">2012-08-22T01:19:49Z</dcterms:created>
  <dcterms:modified xsi:type="dcterms:W3CDTF">2019-02-13T16:40:26Z</dcterms:modified>
  <cp:category/>
</cp:coreProperties>
</file>